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3729" r:id="rId2"/>
    <p:sldId id="430" r:id="rId3"/>
    <p:sldId id="3846" r:id="rId4"/>
    <p:sldId id="2140" r:id="rId5"/>
    <p:sldId id="2142" r:id="rId6"/>
    <p:sldId id="2149" r:id="rId7"/>
    <p:sldId id="2143" r:id="rId8"/>
    <p:sldId id="3827" r:id="rId9"/>
    <p:sldId id="2141" r:id="rId10"/>
    <p:sldId id="2144" r:id="rId11"/>
    <p:sldId id="2127" r:id="rId12"/>
    <p:sldId id="3948" r:id="rId13"/>
    <p:sldId id="303" r:id="rId14"/>
    <p:sldId id="3840" r:id="rId15"/>
    <p:sldId id="285" r:id="rId16"/>
    <p:sldId id="2088" r:id="rId17"/>
    <p:sldId id="3830" r:id="rId18"/>
    <p:sldId id="2092" r:id="rId19"/>
    <p:sldId id="2093" r:id="rId20"/>
    <p:sldId id="2121" r:id="rId21"/>
    <p:sldId id="2099" r:id="rId22"/>
    <p:sldId id="3947" r:id="rId23"/>
    <p:sldId id="660" r:id="rId24"/>
    <p:sldId id="661" r:id="rId25"/>
    <p:sldId id="662" r:id="rId26"/>
    <p:sldId id="663" r:id="rId27"/>
    <p:sldId id="658" r:id="rId28"/>
    <p:sldId id="659" r:id="rId29"/>
    <p:sldId id="2147" r:id="rId30"/>
    <p:sldId id="3876" r:id="rId31"/>
  </p:sldIdLst>
  <p:sldSz cx="10972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925" autoAdjust="0"/>
  </p:normalViewPr>
  <p:slideViewPr>
    <p:cSldViewPr snapToGrid="0">
      <p:cViewPr varScale="1">
        <p:scale>
          <a:sx n="100" d="100"/>
          <a:sy n="100" d="100"/>
        </p:scale>
        <p:origin x="9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93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935890-289D-48CF-A192-5CCB27F70E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22255A-A51A-4040-87FD-BC18C8F47EF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41A07-9572-4BA8-B004-1940BA5DB093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52C04B-C05F-4C6C-8259-543965D3D39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0C9C99-6F7C-4115-BB8E-498012FD45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4A9C0-C8C6-439F-A9E1-F6B62EC2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49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28AEA-81C9-4CCC-BD9F-40FD61BC80F3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C7739-F984-46A3-B42A-7DB3B6E90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40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632894-2F5A-46FE-8A2B-89B30946548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35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632894-2F5A-46FE-8A2B-89B30946548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298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632894-2F5A-46FE-8A2B-89B30946548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160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310" y="170156"/>
            <a:ext cx="9978067" cy="731520"/>
          </a:xfrm>
        </p:spPr>
        <p:txBody>
          <a:bodyPr/>
          <a:lstStyle>
            <a:lvl1pPr marL="0" indent="0"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72493" y="1233489"/>
            <a:ext cx="10047884" cy="5360852"/>
          </a:xfrm>
        </p:spPr>
        <p:txBody>
          <a:bodyPr/>
          <a:lstStyle>
            <a:lvl1pPr>
              <a:buClr>
                <a:srgbClr val="333399"/>
              </a:buClr>
              <a:buSzPct val="80000"/>
              <a:defRPr sz="2200"/>
            </a:lvl1pPr>
            <a:lvl2pPr>
              <a:buClr>
                <a:srgbClr val="FF0000"/>
              </a:buClr>
              <a:buSzPct val="80000"/>
              <a:defRPr sz="2000"/>
            </a:lvl2pPr>
            <a:lvl3pPr>
              <a:buClr>
                <a:srgbClr val="333399"/>
              </a:buClr>
              <a:buSzPct val="80000"/>
              <a:defRPr sz="1800"/>
            </a:lvl3pPr>
            <a:lvl4pPr>
              <a:buClr>
                <a:srgbClr val="333399"/>
              </a:buClr>
              <a:buSzPct val="80000"/>
              <a:defRPr sz="1600"/>
            </a:lvl4pPr>
            <a:lvl5pPr>
              <a:buClr>
                <a:srgbClr val="333399"/>
              </a:buClr>
              <a:buSzPct val="80000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14802" y="908820"/>
            <a:ext cx="6505575" cy="3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C++ Primer (05)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908819"/>
            <a:ext cx="658368" cy="27432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26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572105" y="1233570"/>
            <a:ext cx="4937760" cy="54213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735777" y="1247108"/>
            <a:ext cx="4884599" cy="54213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490341F-FBE9-465C-84BF-B364B3D69B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C++ Primer (05)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56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C++ Primer (05)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308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083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109728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9"/>
          <p:cNvSpPr/>
          <p:nvPr/>
        </p:nvSpPr>
        <p:spPr>
          <a:xfrm>
            <a:off x="-11429" y="6053140"/>
            <a:ext cx="2699385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10"/>
          <p:cNvSpPr/>
          <p:nvPr/>
        </p:nvSpPr>
        <p:spPr>
          <a:xfrm>
            <a:off x="2830832" y="6043615"/>
            <a:ext cx="8141970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34640" y="6050037"/>
            <a:ext cx="804672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5343" y="6210300"/>
            <a:ext cx="100584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8770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109728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55448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1645920" y="1600200"/>
            <a:ext cx="932688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1" y="2743200"/>
            <a:ext cx="8547736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1600200"/>
            <a:ext cx="9144000" cy="990600"/>
          </a:xfrm>
        </p:spPr>
        <p:txBody>
          <a:bodyPr/>
          <a:lstStyle>
            <a:lvl1pPr algn="l">
              <a:buNone/>
              <a:defRPr sz="3600" b="1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554480" cy="701675"/>
          </a:xfrm>
        </p:spPr>
        <p:txBody>
          <a:bodyPr>
            <a:noAutofit/>
          </a:bodyPr>
          <a:lstStyle>
            <a:lvl1pPr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5F3E5B3-DBDD-4BE1-9C90-2CB0F3BF80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C++ Primer (05)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8639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11430" y="4572002"/>
            <a:ext cx="109728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-11429" y="4664075"/>
            <a:ext cx="1756410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Rectangle 9"/>
          <p:cNvSpPr/>
          <p:nvPr/>
        </p:nvSpPr>
        <p:spPr>
          <a:xfrm>
            <a:off x="1853566" y="4654550"/>
            <a:ext cx="9119235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Rectangle 10"/>
          <p:cNvSpPr/>
          <p:nvPr/>
        </p:nvSpPr>
        <p:spPr bwMode="white">
          <a:xfrm>
            <a:off x="1737361" y="2"/>
            <a:ext cx="120016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0" y="5486400"/>
            <a:ext cx="877824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4648200"/>
            <a:ext cx="8778240" cy="685800"/>
          </a:xfrm>
        </p:spPr>
        <p:txBody>
          <a:bodyPr/>
          <a:lstStyle>
            <a:lvl1pPr algn="l">
              <a:buNone/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72691" y="0"/>
            <a:ext cx="9100109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2"/>
            <a:ext cx="173736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E9717E89-1D92-4CB2-8893-FF8AE25F8B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6344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109728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9"/>
          <p:cNvSpPr/>
          <p:nvPr/>
        </p:nvSpPr>
        <p:spPr>
          <a:xfrm>
            <a:off x="-11429" y="6053140"/>
            <a:ext cx="2699385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10"/>
          <p:cNvSpPr/>
          <p:nvPr/>
        </p:nvSpPr>
        <p:spPr>
          <a:xfrm>
            <a:off x="2830832" y="6043615"/>
            <a:ext cx="8141970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834640" y="4038600"/>
            <a:ext cx="7772400" cy="1828800"/>
          </a:xfrm>
        </p:spPr>
        <p:txBody>
          <a:bodyPr anchor="b"/>
          <a:lstStyle>
            <a:lvl1pPr>
              <a:defRPr sz="3600" b="1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34640" y="6050037"/>
            <a:ext cx="804672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5343" y="6210300"/>
            <a:ext cx="100584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382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40080" y="169342"/>
            <a:ext cx="9980296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572494" y="1232738"/>
            <a:ext cx="10047883" cy="5313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914400"/>
            <a:ext cx="572494" cy="3048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14400"/>
            <a:ext cx="658368" cy="27432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algn="ctr" eaLnBrk="1" latinLnBrk="0" hangingPunct="1">
              <a:defRPr kumimoji="0" sz="1600" b="1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092D65BA-A6BD-4478-A097-F0968B1F98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0080" y="914400"/>
            <a:ext cx="10332720" cy="3048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40287" y="914400"/>
            <a:ext cx="4980090" cy="29765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C++ Primer (05)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8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rgbClr val="FF0000"/>
        </a:buClr>
        <a:buSzPct val="80000"/>
        <a:buFont typeface="Arial" panose="020B0604020202020204" pitchFamily="34" charset="0"/>
        <a:buChar char="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4196FDB-3CC6-42EF-BC8D-1EBAD307372B}"/>
              </a:ext>
            </a:extLst>
          </p:cNvPr>
          <p:cNvGrpSpPr/>
          <p:nvPr/>
        </p:nvGrpSpPr>
        <p:grpSpPr>
          <a:xfrm>
            <a:off x="0" y="0"/>
            <a:ext cx="10972800" cy="6858000"/>
            <a:chOff x="0" y="0"/>
            <a:chExt cx="10972800" cy="6858000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9AE41AD2-F21E-48AF-BACD-482F84EAF44B}"/>
                </a:ext>
              </a:extLst>
            </p:cNvPr>
            <p:cNvGrpSpPr/>
            <p:nvPr/>
          </p:nvGrpSpPr>
          <p:grpSpPr>
            <a:xfrm>
              <a:off x="0" y="0"/>
              <a:ext cx="10972800" cy="6858000"/>
              <a:chOff x="0" y="0"/>
              <a:chExt cx="9160656" cy="6858000"/>
            </a:xfrm>
          </p:grpSpPr>
          <p:pic>
            <p:nvPicPr>
              <p:cNvPr id="5" name="Picture 4" descr="A computer sitting on top of a table&#10;&#10;Description automatically generated">
                <a:extLst>
                  <a:ext uri="{FF2B5EF4-FFF2-40B4-BE49-F238E27FC236}">
                    <a16:creationId xmlns:a16="http://schemas.microsoft.com/office/drawing/2014/main" id="{668D8DC0-A0F8-40ED-B870-9E0CA2A348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60656" cy="6858000"/>
              </a:xfrm>
              <a:prstGeom prst="rect">
                <a:avLst/>
              </a:prstGeom>
            </p:spPr>
          </p:pic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1FADBB5E-58B4-47C2-9131-A0E5349A05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alphaModFix amt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466">
                <a:off x="3443599" y="4781389"/>
                <a:ext cx="534372" cy="793805"/>
              </a:xfrm>
              <a:prstGeom prst="rect">
                <a:avLst/>
              </a:prstGeom>
            </p:spPr>
          </p:pic>
        </p:grp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360EFB37-F136-49CE-8728-0FE4FBE7D75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69760">
              <a:off x="8664010" y="4991662"/>
              <a:ext cx="640080" cy="793805"/>
            </a:xfrm>
            <a:prstGeom prst="rect">
              <a:avLst/>
            </a:prstGeom>
          </p:spPr>
        </p:pic>
      </p:grpSp>
      <p:pic>
        <p:nvPicPr>
          <p:cNvPr id="11" name="Picture 10" descr="A black sign with white text&#10;&#10;Description automatically generated">
            <a:extLst>
              <a:ext uri="{FF2B5EF4-FFF2-40B4-BE49-F238E27FC236}">
                <a16:creationId xmlns:a16="http://schemas.microsoft.com/office/drawing/2014/main" id="{E3172282-73FC-4DDD-B26E-41C314BA7FD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059" y="2590801"/>
            <a:ext cx="1054389" cy="105438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88640DC-9ABE-48BA-8C40-79AC7FB2F866}"/>
              </a:ext>
            </a:extLst>
          </p:cNvPr>
          <p:cNvSpPr txBox="1"/>
          <p:nvPr/>
        </p:nvSpPr>
        <p:spPr>
          <a:xfrm>
            <a:off x="276226" y="121639"/>
            <a:ext cx="480059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2200" b="1" dirty="0">
                <a:solidFill>
                  <a:prstClr val="black"/>
                </a:solidFill>
                <a:latin typeface="Arial" charset="0"/>
                <a:cs typeface="Arial" charset="0"/>
              </a:rPr>
              <a:t>Welcome to</a:t>
            </a:r>
          </a:p>
          <a:p>
            <a:pPr algn="ctr" fontAlgn="base">
              <a:spcAft>
                <a:spcPts val="600"/>
              </a:spcAft>
            </a:pPr>
            <a:r>
              <a:rPr lang="en-US" sz="2400" b="1" dirty="0">
                <a:solidFill>
                  <a:prstClr val="black"/>
                </a:solidFill>
                <a:latin typeface="Arial" charset="0"/>
                <a:cs typeface="Arial" charset="0"/>
              </a:rPr>
              <a:t>CS 235 Data Structures</a:t>
            </a:r>
          </a:p>
          <a:p>
            <a:pPr algn="ctr" fontAlgn="base">
              <a:spcBef>
                <a:spcPts val="600"/>
              </a:spcBef>
            </a:pPr>
            <a:r>
              <a:rPr lang="en-US" sz="2200" b="1" dirty="0">
                <a:solidFill>
                  <a:prstClr val="black"/>
                </a:solidFill>
                <a:latin typeface="Arial" charset="0"/>
                <a:cs typeface="Arial" charset="0"/>
              </a:rPr>
              <a:t> C++ Primer, P.7-9 (05)</a:t>
            </a:r>
          </a:p>
        </p:txBody>
      </p:sp>
    </p:spTree>
    <p:extLst>
      <p:ext uri="{BB962C8B-B14F-4D97-AF65-F5344CB8AC3E}">
        <p14:creationId xmlns:p14="http://schemas.microsoft.com/office/powerpoint/2010/main" val="2437083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0E0C0-9F42-4B5F-88F3-63255A54F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Names Act Like Pointers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E389E-C877-49F6-9BF0-B3C40605D45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40914" y="1277644"/>
            <a:ext cx="9839458" cy="5410200"/>
          </a:xfrm>
        </p:spPr>
        <p:txBody>
          <a:bodyPr/>
          <a:lstStyle/>
          <a:p>
            <a:r>
              <a:rPr lang="en-US" dirty="0"/>
              <a:t>An </a:t>
            </a:r>
            <a:r>
              <a:rPr lang="en-US" b="1" dirty="0">
                <a:solidFill>
                  <a:srgbClr val="FF0000"/>
                </a:solidFill>
              </a:rPr>
              <a:t>array</a:t>
            </a:r>
            <a:r>
              <a:rPr lang="en-US" dirty="0"/>
              <a:t> is a sequence of like items (same data types.)</a:t>
            </a:r>
          </a:p>
          <a:p>
            <a:r>
              <a:rPr lang="en-US" b="1" dirty="0">
                <a:solidFill>
                  <a:srgbClr val="FF0000"/>
                </a:solidFill>
              </a:rPr>
              <a:t>Pointers</a:t>
            </a:r>
            <a:r>
              <a:rPr lang="en-US" dirty="0"/>
              <a:t> and </a:t>
            </a:r>
            <a:r>
              <a:rPr lang="en-US" b="1" dirty="0">
                <a:solidFill>
                  <a:srgbClr val="FF0000"/>
                </a:solidFill>
              </a:rPr>
              <a:t>arrays</a:t>
            </a:r>
            <a:r>
              <a:rPr lang="en-US" dirty="0"/>
              <a:t> support the same set of operations.</a:t>
            </a:r>
          </a:p>
          <a:p>
            <a:pPr lvl="1"/>
            <a:r>
              <a:rPr lang="en-US" dirty="0"/>
              <a:t>However, pointers can be assigned new addresses (modifiable l-values), while arrays cannot (non-modifiable </a:t>
            </a:r>
            <a:r>
              <a:rPr lang="en-US" dirty="0" err="1"/>
              <a:t>r-values</a:t>
            </a:r>
            <a:r>
              <a:rPr lang="en-US" dirty="0"/>
              <a:t>).</a:t>
            </a:r>
          </a:p>
          <a:p>
            <a:r>
              <a:rPr lang="en-US" dirty="0"/>
              <a:t>Brackets (</a:t>
            </a:r>
            <a:r>
              <a:rPr lang="en-US" b="1" dirty="0">
                <a:solidFill>
                  <a:srgbClr val="FF0000"/>
                </a:solidFill>
              </a:rPr>
              <a:t>[ ] operator</a:t>
            </a:r>
            <a:r>
              <a:rPr lang="en-US" dirty="0"/>
              <a:t>) specify the index of an element in an array.</a:t>
            </a:r>
          </a:p>
          <a:p>
            <a:pPr lvl="1"/>
            <a:r>
              <a:rPr lang="en-US" dirty="0"/>
              <a:t>Brackets are a dereferencing operator known as the "</a:t>
            </a:r>
            <a:r>
              <a:rPr lang="en-US" b="1" dirty="0">
                <a:solidFill>
                  <a:srgbClr val="FF0000"/>
                </a:solidFill>
              </a:rPr>
              <a:t>index operator</a:t>
            </a:r>
            <a:r>
              <a:rPr lang="en-US" dirty="0"/>
              <a:t>."</a:t>
            </a:r>
          </a:p>
          <a:p>
            <a:pPr lvl="1"/>
            <a:r>
              <a:rPr lang="en-US" dirty="0"/>
              <a:t>Brackets dereference the variable just (as * does) by adding the number between brackets (× size of data type) to the address being dereferenced.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	a[5] = 0;       // a [offset of 5] = 0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	*(a+5) = 0;     // pointed to by (a+5) = 0  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/>
              <a:t>The above two expressions are equivalent, regardless if </a:t>
            </a:r>
            <a:r>
              <a:rPr lang="en-US" b="1" dirty="0">
                <a:latin typeface="Consolas" panose="020B0609020204030204" pitchFamily="49" charset="0"/>
              </a:rPr>
              <a:t>a</a:t>
            </a:r>
            <a:r>
              <a:rPr lang="en-US" dirty="0"/>
              <a:t> is a pointer or an array name.</a:t>
            </a:r>
          </a:p>
          <a:p>
            <a:r>
              <a:rPr lang="en-US" dirty="0"/>
              <a:t>An array name can be used just like a pointer to its first element.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D60608-E123-4426-AB33-EFA767834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C++ Primer (05)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794864-04BB-4428-BA9F-519628415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40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0D284-65C4-46EC-B9B3-7BF78F5A2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to Pointers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B8EB3-3050-4DF7-85AD-0F106AEF926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40913" y="1277645"/>
            <a:ext cx="9003965" cy="1936345"/>
          </a:xfrm>
        </p:spPr>
        <p:txBody>
          <a:bodyPr/>
          <a:lstStyle/>
          <a:p>
            <a:r>
              <a:rPr lang="en-US" dirty="0"/>
              <a:t>Pointers to pointers.</a:t>
            </a:r>
          </a:p>
          <a:p>
            <a:pPr lvl="1"/>
            <a:r>
              <a:rPr lang="en-US" dirty="0"/>
              <a:t>C++ allows the use of pointers that point to pointers, and these in turn, point to data (or even to other pointers).</a:t>
            </a:r>
          </a:p>
          <a:p>
            <a:pPr lvl="1"/>
            <a:r>
              <a:rPr lang="en-US" dirty="0"/>
              <a:t>The syntax simply requires an asterisk (*) for each level of indirection in the declaration of the pointer.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35BEE6-B9F1-412F-B655-1AFF4E22A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C++ Primer (05)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F48313-3938-4114-871F-FE95D20EC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54F39A5-69FA-4753-8C30-5939F6F3456C}"/>
              </a:ext>
            </a:extLst>
          </p:cNvPr>
          <p:cNvGraphicFramePr>
            <a:graphicFrameLocks noGrp="1"/>
          </p:cNvGraphicFramePr>
          <p:nvPr/>
        </p:nvGraphicFramePr>
        <p:xfrm>
          <a:off x="2119818" y="3276600"/>
          <a:ext cx="2223582" cy="19596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3582">
                  <a:extLst>
                    <a:ext uri="{9D8B030D-6E8A-4147-A177-3AD203B41FA5}">
                      <a16:colId xmlns:a16="http://schemas.microsoft.com/office/drawing/2014/main" val="316511882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char a;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char* b;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char** c;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a = 'z';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b = &amp;a;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</a:rPr>
                        <a:t>c = &amp;b;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nsolas" panose="020B0609020204030204" pitchFamily="49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209741"/>
                  </a:ext>
                </a:extLst>
              </a:tr>
            </a:tbl>
          </a:graphicData>
        </a:graphic>
      </p:graphicFrame>
      <p:pic>
        <p:nvPicPr>
          <p:cNvPr id="8" name="Picture 7" descr="A picture containing object&#10;&#10;Description automatically generated">
            <a:extLst>
              <a:ext uri="{FF2B5EF4-FFF2-40B4-BE49-F238E27FC236}">
                <a16:creationId xmlns:a16="http://schemas.microsoft.com/office/drawing/2014/main" id="{6BE6101D-681B-48BD-B022-4CFE9005C2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1" y="3644011"/>
            <a:ext cx="4612967" cy="137725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9AC63CD-7E99-4FC6-AC81-F882DA4D13BC}"/>
              </a:ext>
            </a:extLst>
          </p:cNvPr>
          <p:cNvSpPr txBox="1"/>
          <p:nvPr/>
        </p:nvSpPr>
        <p:spPr>
          <a:xfrm>
            <a:off x="2743200" y="5486401"/>
            <a:ext cx="62644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latin typeface="Consolas" panose="020B0609020204030204" pitchFamily="49" charset="0"/>
              </a:rPr>
              <a:t>c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/>
              <a:t>is of type </a:t>
            </a:r>
            <a:r>
              <a:rPr lang="en-US" sz="2000" b="1" i="1" dirty="0">
                <a:latin typeface="Consolas" panose="020B0609020204030204" pitchFamily="49" charset="0"/>
              </a:rPr>
              <a:t>char**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/>
              <a:t>and a value of </a:t>
            </a:r>
            <a:r>
              <a:rPr lang="en-US" sz="2000" b="1" dirty="0">
                <a:latin typeface="Consolas" panose="020B0609020204030204" pitchFamily="49" charset="0"/>
              </a:rPr>
              <a:t>8092</a:t>
            </a:r>
          </a:p>
          <a:p>
            <a:r>
              <a:rPr lang="en-US" sz="2000" b="1" i="1" dirty="0">
                <a:latin typeface="Consolas" panose="020B0609020204030204" pitchFamily="49" charset="0"/>
              </a:rPr>
              <a:t>*c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/>
              <a:t>is of type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sz="2000" b="1" i="1" dirty="0">
                <a:latin typeface="Consolas" panose="020B0609020204030204" pitchFamily="49" charset="0"/>
              </a:rPr>
              <a:t>char*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/>
              <a:t>and a value of </a:t>
            </a:r>
            <a:r>
              <a:rPr lang="en-US" sz="2000" b="1" dirty="0">
                <a:latin typeface="Consolas" panose="020B0609020204030204" pitchFamily="49" charset="0"/>
              </a:rPr>
              <a:t>7230</a:t>
            </a:r>
          </a:p>
          <a:p>
            <a:r>
              <a:rPr lang="en-US" sz="2000" b="1" i="1" dirty="0">
                <a:latin typeface="Consolas" panose="020B0609020204030204" pitchFamily="49" charset="0"/>
              </a:rPr>
              <a:t>**c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/>
              <a:t>is of type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sz="2000" b="1" i="1" dirty="0">
                <a:latin typeface="Consolas" panose="020B0609020204030204" pitchFamily="49" charset="0"/>
              </a:rPr>
              <a:t>char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/>
              <a:t>and a value of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sz="2000" b="1" dirty="0">
                <a:latin typeface="Consolas" panose="020B0609020204030204" pitchFamily="49" charset="0"/>
              </a:rPr>
              <a:t>'z'</a:t>
            </a:r>
          </a:p>
        </p:txBody>
      </p:sp>
    </p:spTree>
    <p:extLst>
      <p:ext uri="{BB962C8B-B14F-4D97-AF65-F5344CB8AC3E}">
        <p14:creationId xmlns:p14="http://schemas.microsoft.com/office/powerpoint/2010/main" val="261425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P.7 Arrays and C Strings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219200" y="304800"/>
            <a:ext cx="4628322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marL="0" indent="0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P.7 Arrays and C Strings</a:t>
            </a:r>
          </a:p>
          <a:p>
            <a:pPr marL="0" lvl="1"/>
            <a:r>
              <a:rPr lang="en-US" dirty="0"/>
              <a:t>Array-Pointer Equivalence</a:t>
            </a:r>
          </a:p>
          <a:p>
            <a:pPr marL="0" lvl="1"/>
            <a:r>
              <a:rPr lang="en-US" dirty="0"/>
              <a:t>Array Arguments</a:t>
            </a:r>
          </a:p>
          <a:p>
            <a:pPr marL="0" lvl="1"/>
            <a:r>
              <a:rPr lang="en-US" dirty="0"/>
              <a:t>String Literals and C Strings</a:t>
            </a:r>
          </a:p>
          <a:p>
            <a:pPr marL="0" lvl="1"/>
            <a:r>
              <a:rPr lang="en-US" dirty="0"/>
              <a:t>Multidimensional Arrays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331" y="914400"/>
            <a:ext cx="3424499" cy="423672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923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670" y="1292202"/>
            <a:ext cx="9929605" cy="45577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An array is a sequence (in memory) of like items.</a:t>
            </a:r>
          </a:p>
          <a:p>
            <a:pPr lvl="1"/>
            <a:r>
              <a:rPr lang="en-US" dirty="0"/>
              <a:t>In C and C++, arrays are </a:t>
            </a:r>
            <a:r>
              <a:rPr lang="en-US" b="1" u="sng" dirty="0"/>
              <a:t>NOT</a:t>
            </a:r>
            <a:r>
              <a:rPr lang="en-US" dirty="0"/>
              <a:t> data types.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</a:t>
            </a:r>
            <a:r>
              <a:rPr lang="en-US" u="sng" dirty="0"/>
              <a:t>static array size must be explicit at compile time</a:t>
            </a:r>
            <a:r>
              <a:rPr lang="en-US" dirty="0"/>
              <a:t>.</a:t>
            </a:r>
          </a:p>
          <a:p>
            <a:pPr lvl="1">
              <a:spcBef>
                <a:spcPts val="0"/>
              </a:spcBef>
            </a:pPr>
            <a:r>
              <a:rPr lang="en-US" dirty="0"/>
              <a:t>Zero based subscripts.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compile-time or run-time limit checking.</a:t>
            </a:r>
          </a:p>
          <a:p>
            <a:pPr>
              <a:lnSpc>
                <a:spcPct val="90000"/>
              </a:lnSpc>
            </a:pPr>
            <a:r>
              <a:rPr lang="en-US" dirty="0"/>
              <a:t>Pointers are arrays, array names are pointers, but array names are </a:t>
            </a:r>
            <a:r>
              <a:rPr lang="en-US" b="1" u="sng" dirty="0"/>
              <a:t>NOT</a:t>
            </a:r>
            <a:r>
              <a:rPr lang="en-US" dirty="0"/>
              <a:t> pointer variables.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latin typeface="Courier New" pitchFamily="49" charset="0"/>
              </a:rPr>
              <a:t>char a[6];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Requests memory for 6 characters, pointed to by the name “a”.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The array name “a” is known only at compile time!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latin typeface="Courier New" pitchFamily="49" charset="0"/>
              </a:rPr>
              <a:t>char* p;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“p” is a pointer variable and can point to any </a:t>
            </a:r>
            <a:r>
              <a:rPr lang="en-US" b="1" dirty="0">
                <a:latin typeface="Courier New" pitchFamily="49" charset="0"/>
              </a:rPr>
              <a:t>char</a:t>
            </a:r>
            <a:r>
              <a:rPr lang="en-US" dirty="0"/>
              <a:t> (or array of </a:t>
            </a:r>
            <a:r>
              <a:rPr lang="en-US" b="1" dirty="0">
                <a:latin typeface="Courier New" pitchFamily="49" charset="0"/>
              </a:rPr>
              <a:t>char</a:t>
            </a:r>
            <a:r>
              <a:rPr lang="en-US" dirty="0"/>
              <a:t>s).</a:t>
            </a:r>
          </a:p>
          <a:p>
            <a:pPr>
              <a:lnSpc>
                <a:spcPct val="90000"/>
              </a:lnSpc>
            </a:pPr>
            <a:r>
              <a:rPr lang="en-US" dirty="0"/>
              <a:t>Example: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  <p:sp>
        <p:nvSpPr>
          <p:cNvPr id="3143684" name="Text Box 4"/>
          <p:cNvSpPr txBox="1">
            <a:spLocks noChangeArrowheads="1"/>
          </p:cNvSpPr>
          <p:nvPr/>
        </p:nvSpPr>
        <p:spPr bwMode="auto">
          <a:xfrm>
            <a:off x="1754189" y="5715001"/>
            <a:ext cx="33861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char a[6] = "hello";</a:t>
            </a:r>
          </a:p>
          <a:p>
            <a:r>
              <a:rPr lang="en-US" sz="2000" b="1" dirty="0">
                <a:latin typeface="Courier New" pitchFamily="49" charset="0"/>
              </a:rPr>
              <a:t>char *p = "world";</a:t>
            </a:r>
          </a:p>
        </p:txBody>
      </p:sp>
      <p:grpSp>
        <p:nvGrpSpPr>
          <p:cNvPr id="3143789" name="Group 109"/>
          <p:cNvGrpSpPr>
            <a:grpSpLocks/>
          </p:cNvGrpSpPr>
          <p:nvPr/>
        </p:nvGrpSpPr>
        <p:grpSpPr bwMode="auto">
          <a:xfrm>
            <a:off x="4862513" y="5583238"/>
            <a:ext cx="3403600" cy="396875"/>
            <a:chOff x="2487" y="3084"/>
            <a:chExt cx="2144" cy="250"/>
          </a:xfrm>
        </p:grpSpPr>
        <p:grpSp>
          <p:nvGrpSpPr>
            <p:cNvPr id="3143788" name="Group 108"/>
            <p:cNvGrpSpPr>
              <a:grpSpLocks/>
            </p:cNvGrpSpPr>
            <p:nvPr/>
          </p:nvGrpSpPr>
          <p:grpSpPr bwMode="auto">
            <a:xfrm>
              <a:off x="2918" y="3084"/>
              <a:ext cx="1713" cy="250"/>
              <a:chOff x="2918" y="3084"/>
              <a:chExt cx="1713" cy="250"/>
            </a:xfrm>
          </p:grpSpPr>
          <p:sp>
            <p:nvSpPr>
              <p:cNvPr id="3143692" name="Rectangle 12"/>
              <p:cNvSpPr>
                <a:spLocks noChangeArrowheads="1"/>
              </p:cNvSpPr>
              <p:nvPr/>
            </p:nvSpPr>
            <p:spPr bwMode="auto">
              <a:xfrm>
                <a:off x="4346" y="3084"/>
                <a:ext cx="28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None/>
                </a:pPr>
                <a:r>
                  <a:rPr lang="en-US" sz="2000">
                    <a:latin typeface="Arial" charset="0"/>
                  </a:rPr>
                  <a:t>\0</a:t>
                </a:r>
              </a:p>
            </p:txBody>
          </p:sp>
          <p:sp>
            <p:nvSpPr>
              <p:cNvPr id="3143691" name="Rectangle 11"/>
              <p:cNvSpPr>
                <a:spLocks noChangeArrowheads="1"/>
              </p:cNvSpPr>
              <p:nvPr/>
            </p:nvSpPr>
            <p:spPr bwMode="auto">
              <a:xfrm>
                <a:off x="4060" y="3084"/>
                <a:ext cx="28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None/>
                </a:pPr>
                <a:r>
                  <a:rPr lang="en-US" sz="2000" b="1">
                    <a:latin typeface="Courier New" pitchFamily="49" charset="0"/>
                  </a:rPr>
                  <a:t>o</a:t>
                </a:r>
              </a:p>
            </p:txBody>
          </p:sp>
          <p:sp>
            <p:nvSpPr>
              <p:cNvPr id="3143690" name="Rectangle 10"/>
              <p:cNvSpPr>
                <a:spLocks noChangeArrowheads="1"/>
              </p:cNvSpPr>
              <p:nvPr/>
            </p:nvSpPr>
            <p:spPr bwMode="auto">
              <a:xfrm>
                <a:off x="3775" y="3084"/>
                <a:ext cx="28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None/>
                </a:pPr>
                <a:r>
                  <a:rPr lang="en-US" sz="2000" b="1">
                    <a:latin typeface="Courier New" pitchFamily="49" charset="0"/>
                  </a:rPr>
                  <a:t>l</a:t>
                </a:r>
              </a:p>
            </p:txBody>
          </p:sp>
          <p:sp>
            <p:nvSpPr>
              <p:cNvPr id="3143689" name="Rectangle 9"/>
              <p:cNvSpPr>
                <a:spLocks noChangeArrowheads="1"/>
              </p:cNvSpPr>
              <p:nvPr/>
            </p:nvSpPr>
            <p:spPr bwMode="auto">
              <a:xfrm>
                <a:off x="3489" y="3084"/>
                <a:ext cx="28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None/>
                </a:pPr>
                <a:r>
                  <a:rPr lang="en-US" sz="2000" b="1">
                    <a:latin typeface="Courier New" pitchFamily="49" charset="0"/>
                  </a:rPr>
                  <a:t>l</a:t>
                </a:r>
              </a:p>
            </p:txBody>
          </p:sp>
          <p:sp>
            <p:nvSpPr>
              <p:cNvPr id="3143688" name="Rectangle 8"/>
              <p:cNvSpPr>
                <a:spLocks noChangeArrowheads="1"/>
              </p:cNvSpPr>
              <p:nvPr/>
            </p:nvSpPr>
            <p:spPr bwMode="auto">
              <a:xfrm>
                <a:off x="3204" y="3084"/>
                <a:ext cx="28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None/>
                </a:pPr>
                <a:r>
                  <a:rPr lang="en-US" sz="2000" b="1">
                    <a:latin typeface="Courier New" pitchFamily="49" charset="0"/>
                  </a:rPr>
                  <a:t>e</a:t>
                </a:r>
              </a:p>
            </p:txBody>
          </p:sp>
          <p:sp>
            <p:nvSpPr>
              <p:cNvPr id="3143687" name="Rectangle 7"/>
              <p:cNvSpPr>
                <a:spLocks noChangeArrowheads="1"/>
              </p:cNvSpPr>
              <p:nvPr/>
            </p:nvSpPr>
            <p:spPr bwMode="auto">
              <a:xfrm>
                <a:off x="2918" y="3084"/>
                <a:ext cx="28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None/>
                </a:pPr>
                <a:r>
                  <a:rPr lang="en-US" sz="2000" b="1">
                    <a:latin typeface="Courier New" pitchFamily="49" charset="0"/>
                  </a:rPr>
                  <a:t>h</a:t>
                </a:r>
              </a:p>
            </p:txBody>
          </p:sp>
          <p:sp>
            <p:nvSpPr>
              <p:cNvPr id="3143695" name="Line 15"/>
              <p:cNvSpPr>
                <a:spLocks noChangeShapeType="1"/>
              </p:cNvSpPr>
              <p:nvPr/>
            </p:nvSpPr>
            <p:spPr bwMode="auto">
              <a:xfrm>
                <a:off x="2918" y="3084"/>
                <a:ext cx="0" cy="25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43696" name="Line 16"/>
              <p:cNvSpPr>
                <a:spLocks noChangeShapeType="1"/>
              </p:cNvSpPr>
              <p:nvPr/>
            </p:nvSpPr>
            <p:spPr bwMode="auto">
              <a:xfrm>
                <a:off x="3204" y="3084"/>
                <a:ext cx="0" cy="25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43697" name="Line 17"/>
              <p:cNvSpPr>
                <a:spLocks noChangeShapeType="1"/>
              </p:cNvSpPr>
              <p:nvPr/>
            </p:nvSpPr>
            <p:spPr bwMode="auto">
              <a:xfrm>
                <a:off x="3489" y="3084"/>
                <a:ext cx="0" cy="25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43698" name="Line 18"/>
              <p:cNvSpPr>
                <a:spLocks noChangeShapeType="1"/>
              </p:cNvSpPr>
              <p:nvPr/>
            </p:nvSpPr>
            <p:spPr bwMode="auto">
              <a:xfrm>
                <a:off x="3775" y="3084"/>
                <a:ext cx="0" cy="25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43699" name="Line 19"/>
              <p:cNvSpPr>
                <a:spLocks noChangeShapeType="1"/>
              </p:cNvSpPr>
              <p:nvPr/>
            </p:nvSpPr>
            <p:spPr bwMode="auto">
              <a:xfrm>
                <a:off x="4060" y="3084"/>
                <a:ext cx="0" cy="25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43700" name="Line 20"/>
              <p:cNvSpPr>
                <a:spLocks noChangeShapeType="1"/>
              </p:cNvSpPr>
              <p:nvPr/>
            </p:nvSpPr>
            <p:spPr bwMode="auto">
              <a:xfrm>
                <a:off x="4346" y="3084"/>
                <a:ext cx="0" cy="25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43701" name="Line 21"/>
              <p:cNvSpPr>
                <a:spLocks noChangeShapeType="1"/>
              </p:cNvSpPr>
              <p:nvPr/>
            </p:nvSpPr>
            <p:spPr bwMode="auto">
              <a:xfrm>
                <a:off x="4631" y="3084"/>
                <a:ext cx="0" cy="25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43693" name="Line 13"/>
              <p:cNvSpPr>
                <a:spLocks noChangeShapeType="1"/>
              </p:cNvSpPr>
              <p:nvPr/>
            </p:nvSpPr>
            <p:spPr bwMode="auto">
              <a:xfrm>
                <a:off x="2918" y="3084"/>
                <a:ext cx="171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143694" name="Line 14"/>
              <p:cNvSpPr>
                <a:spLocks noChangeShapeType="1"/>
              </p:cNvSpPr>
              <p:nvPr/>
            </p:nvSpPr>
            <p:spPr bwMode="auto">
              <a:xfrm>
                <a:off x="2918" y="3334"/>
                <a:ext cx="171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143730" name="Text Box 50"/>
            <p:cNvSpPr txBox="1">
              <a:spLocks noChangeArrowheads="1"/>
            </p:cNvSpPr>
            <p:nvPr/>
          </p:nvSpPr>
          <p:spPr bwMode="auto">
            <a:xfrm>
              <a:off x="2487" y="3096"/>
              <a:ext cx="311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b="1">
                  <a:latin typeface="Courier New" pitchFamily="49" charset="0"/>
                </a:rPr>
                <a:t>a:</a:t>
              </a:r>
            </a:p>
          </p:txBody>
        </p:sp>
      </p:grpSp>
      <p:grpSp>
        <p:nvGrpSpPr>
          <p:cNvPr id="3143790" name="Group 110"/>
          <p:cNvGrpSpPr>
            <a:grpSpLocks/>
          </p:cNvGrpSpPr>
          <p:nvPr/>
        </p:nvGrpSpPr>
        <p:grpSpPr bwMode="auto">
          <a:xfrm>
            <a:off x="4862514" y="6232526"/>
            <a:ext cx="1603375" cy="396875"/>
            <a:chOff x="2487" y="3493"/>
            <a:chExt cx="1010" cy="250"/>
          </a:xfrm>
        </p:grpSpPr>
        <p:sp>
          <p:nvSpPr>
            <p:cNvPr id="3143747" name="Text Box 67"/>
            <p:cNvSpPr txBox="1">
              <a:spLocks noChangeArrowheads="1"/>
            </p:cNvSpPr>
            <p:nvPr/>
          </p:nvSpPr>
          <p:spPr bwMode="auto">
            <a:xfrm>
              <a:off x="2487" y="3504"/>
              <a:ext cx="311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b="1">
                  <a:latin typeface="Courier New" pitchFamily="49" charset="0"/>
                </a:rPr>
                <a:t>p:</a:t>
              </a:r>
            </a:p>
          </p:txBody>
        </p:sp>
        <p:sp>
          <p:nvSpPr>
            <p:cNvPr id="3143771" name="Rectangle 91"/>
            <p:cNvSpPr>
              <a:spLocks noChangeArrowheads="1"/>
            </p:cNvSpPr>
            <p:nvPr/>
          </p:nvSpPr>
          <p:spPr bwMode="auto">
            <a:xfrm>
              <a:off x="2926" y="3493"/>
              <a:ext cx="57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endParaRPr lang="en-US" sz="2000" b="1">
                <a:latin typeface="Courier New" pitchFamily="49" charset="0"/>
              </a:endParaRPr>
            </a:p>
          </p:txBody>
        </p:sp>
        <p:sp>
          <p:nvSpPr>
            <p:cNvPr id="3143772" name="Line 92"/>
            <p:cNvSpPr>
              <a:spLocks noChangeShapeType="1"/>
            </p:cNvSpPr>
            <p:nvPr/>
          </p:nvSpPr>
          <p:spPr bwMode="auto">
            <a:xfrm>
              <a:off x="2926" y="3493"/>
              <a:ext cx="0" cy="25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43778" name="Line 98"/>
            <p:cNvSpPr>
              <a:spLocks noChangeShapeType="1"/>
            </p:cNvSpPr>
            <p:nvPr/>
          </p:nvSpPr>
          <p:spPr bwMode="auto">
            <a:xfrm>
              <a:off x="3497" y="3493"/>
              <a:ext cx="0" cy="25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43779" name="Line 99"/>
            <p:cNvSpPr>
              <a:spLocks noChangeShapeType="1"/>
            </p:cNvSpPr>
            <p:nvPr/>
          </p:nvSpPr>
          <p:spPr bwMode="auto">
            <a:xfrm>
              <a:off x="2926" y="3493"/>
              <a:ext cx="571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43780" name="Line 100"/>
            <p:cNvSpPr>
              <a:spLocks noChangeShapeType="1"/>
            </p:cNvSpPr>
            <p:nvPr/>
          </p:nvSpPr>
          <p:spPr bwMode="auto">
            <a:xfrm>
              <a:off x="2926" y="3743"/>
              <a:ext cx="571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143791" name="Group 111"/>
          <p:cNvGrpSpPr>
            <a:grpSpLocks/>
          </p:cNvGrpSpPr>
          <p:nvPr/>
        </p:nvGrpSpPr>
        <p:grpSpPr bwMode="auto">
          <a:xfrm>
            <a:off x="5989639" y="6230938"/>
            <a:ext cx="3762375" cy="396875"/>
            <a:chOff x="3197" y="3492"/>
            <a:chExt cx="2370" cy="250"/>
          </a:xfrm>
        </p:grpSpPr>
        <p:sp>
          <p:nvSpPr>
            <p:cNvPr id="3143732" name="Rectangle 52"/>
            <p:cNvSpPr>
              <a:spLocks noChangeArrowheads="1"/>
            </p:cNvSpPr>
            <p:nvPr/>
          </p:nvSpPr>
          <p:spPr bwMode="auto">
            <a:xfrm>
              <a:off x="5282" y="3492"/>
              <a:ext cx="28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n-US" sz="2000">
                  <a:latin typeface="Arial" charset="0"/>
                </a:rPr>
                <a:t>\0</a:t>
              </a:r>
            </a:p>
          </p:txBody>
        </p:sp>
        <p:sp>
          <p:nvSpPr>
            <p:cNvPr id="3143733" name="Rectangle 53"/>
            <p:cNvSpPr>
              <a:spLocks noChangeArrowheads="1"/>
            </p:cNvSpPr>
            <p:nvPr/>
          </p:nvSpPr>
          <p:spPr bwMode="auto">
            <a:xfrm>
              <a:off x="4996" y="3492"/>
              <a:ext cx="28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n-US" sz="2000" b="1">
                  <a:latin typeface="Courier New" pitchFamily="49" charset="0"/>
                </a:rPr>
                <a:t>d</a:t>
              </a:r>
            </a:p>
          </p:txBody>
        </p:sp>
        <p:sp>
          <p:nvSpPr>
            <p:cNvPr id="3143734" name="Rectangle 54"/>
            <p:cNvSpPr>
              <a:spLocks noChangeArrowheads="1"/>
            </p:cNvSpPr>
            <p:nvPr/>
          </p:nvSpPr>
          <p:spPr bwMode="auto">
            <a:xfrm>
              <a:off x="4711" y="3492"/>
              <a:ext cx="28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n-US" sz="2000" b="1">
                  <a:latin typeface="Courier New" pitchFamily="49" charset="0"/>
                </a:rPr>
                <a:t>l</a:t>
              </a:r>
            </a:p>
          </p:txBody>
        </p:sp>
        <p:sp>
          <p:nvSpPr>
            <p:cNvPr id="3143735" name="Rectangle 55"/>
            <p:cNvSpPr>
              <a:spLocks noChangeArrowheads="1"/>
            </p:cNvSpPr>
            <p:nvPr/>
          </p:nvSpPr>
          <p:spPr bwMode="auto">
            <a:xfrm>
              <a:off x="4425" y="3492"/>
              <a:ext cx="28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n-US" sz="2000" b="1">
                  <a:latin typeface="Courier New" pitchFamily="49" charset="0"/>
                </a:rPr>
                <a:t>r</a:t>
              </a:r>
            </a:p>
          </p:txBody>
        </p:sp>
        <p:sp>
          <p:nvSpPr>
            <p:cNvPr id="3143736" name="Rectangle 56"/>
            <p:cNvSpPr>
              <a:spLocks noChangeArrowheads="1"/>
            </p:cNvSpPr>
            <p:nvPr/>
          </p:nvSpPr>
          <p:spPr bwMode="auto">
            <a:xfrm>
              <a:off x="4140" y="3492"/>
              <a:ext cx="28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n-US" sz="2000" b="1">
                  <a:latin typeface="Courier New" pitchFamily="49" charset="0"/>
                </a:rPr>
                <a:t>o</a:t>
              </a:r>
            </a:p>
          </p:txBody>
        </p:sp>
        <p:sp>
          <p:nvSpPr>
            <p:cNvPr id="3143737" name="Rectangle 57"/>
            <p:cNvSpPr>
              <a:spLocks noChangeArrowheads="1"/>
            </p:cNvSpPr>
            <p:nvPr/>
          </p:nvSpPr>
          <p:spPr bwMode="auto">
            <a:xfrm>
              <a:off x="3854" y="3492"/>
              <a:ext cx="28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n-US" sz="2000" b="1">
                  <a:latin typeface="Courier New" pitchFamily="49" charset="0"/>
                </a:rPr>
                <a:t>w</a:t>
              </a:r>
            </a:p>
          </p:txBody>
        </p:sp>
        <p:sp>
          <p:nvSpPr>
            <p:cNvPr id="3143738" name="Line 58"/>
            <p:cNvSpPr>
              <a:spLocks noChangeShapeType="1"/>
            </p:cNvSpPr>
            <p:nvPr/>
          </p:nvSpPr>
          <p:spPr bwMode="auto">
            <a:xfrm>
              <a:off x="3854" y="3492"/>
              <a:ext cx="0" cy="25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43739" name="Line 59"/>
            <p:cNvSpPr>
              <a:spLocks noChangeShapeType="1"/>
            </p:cNvSpPr>
            <p:nvPr/>
          </p:nvSpPr>
          <p:spPr bwMode="auto">
            <a:xfrm>
              <a:off x="4140" y="3492"/>
              <a:ext cx="0" cy="2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43740" name="Line 60"/>
            <p:cNvSpPr>
              <a:spLocks noChangeShapeType="1"/>
            </p:cNvSpPr>
            <p:nvPr/>
          </p:nvSpPr>
          <p:spPr bwMode="auto">
            <a:xfrm>
              <a:off x="4425" y="3492"/>
              <a:ext cx="0" cy="2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43741" name="Line 61"/>
            <p:cNvSpPr>
              <a:spLocks noChangeShapeType="1"/>
            </p:cNvSpPr>
            <p:nvPr/>
          </p:nvSpPr>
          <p:spPr bwMode="auto">
            <a:xfrm>
              <a:off x="4711" y="3492"/>
              <a:ext cx="0" cy="2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43742" name="Line 62"/>
            <p:cNvSpPr>
              <a:spLocks noChangeShapeType="1"/>
            </p:cNvSpPr>
            <p:nvPr/>
          </p:nvSpPr>
          <p:spPr bwMode="auto">
            <a:xfrm>
              <a:off x="4996" y="3492"/>
              <a:ext cx="0" cy="2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43743" name="Line 63"/>
            <p:cNvSpPr>
              <a:spLocks noChangeShapeType="1"/>
            </p:cNvSpPr>
            <p:nvPr/>
          </p:nvSpPr>
          <p:spPr bwMode="auto">
            <a:xfrm>
              <a:off x="5282" y="3492"/>
              <a:ext cx="0" cy="2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43744" name="Line 64"/>
            <p:cNvSpPr>
              <a:spLocks noChangeShapeType="1"/>
            </p:cNvSpPr>
            <p:nvPr/>
          </p:nvSpPr>
          <p:spPr bwMode="auto">
            <a:xfrm>
              <a:off x="5567" y="3492"/>
              <a:ext cx="0" cy="25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43745" name="Line 65"/>
            <p:cNvSpPr>
              <a:spLocks noChangeShapeType="1"/>
            </p:cNvSpPr>
            <p:nvPr/>
          </p:nvSpPr>
          <p:spPr bwMode="auto">
            <a:xfrm>
              <a:off x="3854" y="3492"/>
              <a:ext cx="171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43746" name="Line 66"/>
            <p:cNvSpPr>
              <a:spLocks noChangeShapeType="1"/>
            </p:cNvSpPr>
            <p:nvPr/>
          </p:nvSpPr>
          <p:spPr bwMode="auto">
            <a:xfrm>
              <a:off x="3854" y="3742"/>
              <a:ext cx="171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43787" name="Line 107"/>
            <p:cNvSpPr>
              <a:spLocks noChangeShapeType="1"/>
            </p:cNvSpPr>
            <p:nvPr/>
          </p:nvSpPr>
          <p:spPr bwMode="auto">
            <a:xfrm>
              <a:off x="3197" y="3621"/>
              <a:ext cx="64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8CE535-C943-4635-A606-574520E7C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C++ Primer (05)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B5C65B8-B907-4846-911E-334C89A99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Arrays, Pointers, Pointer Variables</a:t>
            </a:r>
          </a:p>
        </p:txBody>
      </p:sp>
    </p:spTree>
    <p:extLst>
      <p:ext uri="{BB962C8B-B14F-4D97-AF65-F5344CB8AC3E}">
        <p14:creationId xmlns:p14="http://schemas.microsoft.com/office/powerpoint/2010/main" val="9767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43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43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43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43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43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143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143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143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143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143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143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143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143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3143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143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143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683" grpId="0" build="p" bldLvl="2"/>
      <p:bldP spid="314368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2276" y="1277645"/>
            <a:ext cx="7970338" cy="1231582"/>
          </a:xfrm>
        </p:spPr>
        <p:txBody>
          <a:bodyPr/>
          <a:lstStyle/>
          <a:p>
            <a:r>
              <a:rPr lang="en-US" sz="2000" dirty="0"/>
              <a:t>When any C++ object is created</a:t>
            </a:r>
          </a:p>
          <a:p>
            <a:pPr lvl="1"/>
            <a:r>
              <a:rPr lang="en-US" sz="1600" dirty="0"/>
              <a:t>Storage must be allocated for the object (static, stack, or heap).</a:t>
            </a:r>
          </a:p>
          <a:p>
            <a:pPr lvl="1">
              <a:spcBef>
                <a:spcPts val="200"/>
              </a:spcBef>
            </a:pPr>
            <a:r>
              <a:rPr lang="en-US" sz="1600" dirty="0"/>
              <a:t>The constructor is called to initialize that storage.</a:t>
            </a:r>
          </a:p>
          <a:p>
            <a:pPr lvl="1">
              <a:spcBef>
                <a:spcPts val="200"/>
              </a:spcBef>
            </a:pPr>
            <a:r>
              <a:rPr lang="en-US" sz="1600" dirty="0"/>
              <a:t>The destructor is called to release object storage.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C++ Primer (05)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8472613" y="1587393"/>
          <a:ext cx="1292101" cy="3411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2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660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Stack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559"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282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Dynamic Data</a:t>
                      </a:r>
                      <a:endParaRPr lang="en-US" sz="1000" b="1" dirty="0"/>
                    </a:p>
                    <a:p>
                      <a:pPr algn="ctr"/>
                      <a:r>
                        <a:rPr lang="en-US" sz="1000" b="1" dirty="0"/>
                        <a:t>(Heap)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817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Static data</a:t>
                      </a:r>
                      <a:endParaRPr lang="en-US" sz="1000" b="1" dirty="0"/>
                    </a:p>
                    <a:p>
                      <a:pPr algn="ctr"/>
                      <a:r>
                        <a:rPr lang="en-US" sz="1000" b="1" dirty="0"/>
                        <a:t>(global variables)</a:t>
                      </a:r>
                      <a:endParaRPr lang="en-US" sz="14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66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Program</a:t>
                      </a:r>
                      <a:r>
                        <a:rPr lang="en-US" sz="1600" b="1" baseline="0" dirty="0"/>
                        <a:t> Code</a:t>
                      </a:r>
                      <a:endParaRPr lang="en-US" sz="16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14" name="Group 13">
            <a:extLst>
              <a:ext uri="{FF2B5EF4-FFF2-40B4-BE49-F238E27FC236}">
                <a16:creationId xmlns:a16="http://schemas.microsoft.com/office/drawing/2014/main" id="{3F165709-63F0-4F0F-BC7B-E0494043C9A7}"/>
              </a:ext>
            </a:extLst>
          </p:cNvPr>
          <p:cNvGrpSpPr/>
          <p:nvPr/>
        </p:nvGrpSpPr>
        <p:grpSpPr>
          <a:xfrm>
            <a:off x="491643" y="2015958"/>
            <a:ext cx="7980970" cy="1771571"/>
            <a:chOff x="491643" y="2094614"/>
            <a:chExt cx="7980970" cy="1771571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AFEC1FB4-0B45-4350-AEF9-B3009294D7E5}"/>
                </a:ext>
              </a:extLst>
            </p:cNvPr>
            <p:cNvCxnSpPr/>
            <p:nvPr/>
          </p:nvCxnSpPr>
          <p:spPr>
            <a:xfrm flipV="1">
              <a:off x="4444409" y="2094614"/>
              <a:ext cx="4028204" cy="1052623"/>
            </a:xfrm>
            <a:prstGeom prst="straightConnector1">
              <a:avLst/>
            </a:prstGeom>
            <a:ln w="444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Content Placeholder 2">
              <a:extLst>
                <a:ext uri="{FF2B5EF4-FFF2-40B4-BE49-F238E27FC236}">
                  <a16:creationId xmlns:a16="http://schemas.microsoft.com/office/drawing/2014/main" id="{52059C80-F169-4FCE-9C3F-6A7C8B4F198C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91643" y="2552433"/>
              <a:ext cx="7970338" cy="1313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19088" indent="-319088" algn="l" rtl="0" eaLnBrk="1" fontAlgn="base" hangingPunct="1">
                <a:spcBef>
                  <a:spcPts val="7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39763" indent="-273050" algn="l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FF0000"/>
                </a:buClr>
                <a:buSzPct val="80000"/>
                <a:buFont typeface="Arial" panose="020B0604020202020204" pitchFamily="34" charset="0"/>
                <a:buChar char="■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-228600" algn="l" rtl="0" eaLnBrk="1" fontAlgn="base" hangingPunct="1">
                <a:spcBef>
                  <a:spcPts val="5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-228600" algn="l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-228600" algn="l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10312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377440" indent="-228600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651760" indent="-228600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2608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800" dirty="0"/>
                <a:t>With local objects, the compiler decides</a:t>
              </a:r>
            </a:p>
            <a:p>
              <a:pPr lvl="1"/>
              <a:r>
                <a:rPr lang="en-US" sz="1600" dirty="0"/>
                <a:t>where the object is stored (stack),</a:t>
              </a:r>
            </a:p>
            <a:p>
              <a:pPr lvl="1">
                <a:spcBef>
                  <a:spcPts val="200"/>
                </a:spcBef>
              </a:pPr>
              <a:r>
                <a:rPr lang="en-US" sz="1600" dirty="0"/>
                <a:t>when the object is constructed (declaration), and</a:t>
              </a:r>
            </a:p>
            <a:p>
              <a:pPr lvl="1">
                <a:spcBef>
                  <a:spcPts val="200"/>
                </a:spcBef>
              </a:pPr>
              <a:r>
                <a:rPr lang="en-US" sz="1600" dirty="0"/>
                <a:t>when the object is destroyed (goes out of scope).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B73EEA9-0834-4BC3-9E4D-24EBD20D179F}"/>
              </a:ext>
            </a:extLst>
          </p:cNvPr>
          <p:cNvGrpSpPr/>
          <p:nvPr/>
        </p:nvGrpSpPr>
        <p:grpSpPr>
          <a:xfrm>
            <a:off x="491643" y="3136061"/>
            <a:ext cx="7970338" cy="2129232"/>
            <a:chOff x="491643" y="3293373"/>
            <a:chExt cx="7970338" cy="2129232"/>
          </a:xfrm>
        </p:grpSpPr>
        <p:sp>
          <p:nvSpPr>
            <p:cNvPr id="12" name="Content Placeholder 2">
              <a:extLst>
                <a:ext uri="{FF2B5EF4-FFF2-40B4-BE49-F238E27FC236}">
                  <a16:creationId xmlns:a16="http://schemas.microsoft.com/office/drawing/2014/main" id="{BA0BDA6D-135F-4D29-8984-E2C0A28563CF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91643" y="3822978"/>
              <a:ext cx="7970338" cy="15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19088" indent="-319088" algn="l" rtl="0" eaLnBrk="1" fontAlgn="base" hangingPunct="1">
                <a:spcBef>
                  <a:spcPts val="7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39763" indent="-273050" algn="l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FF0000"/>
                </a:buClr>
                <a:buSzPct val="80000"/>
                <a:buFont typeface="Arial" panose="020B0604020202020204" pitchFamily="34" charset="0"/>
                <a:buChar char="■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-228600" algn="l" rtl="0" eaLnBrk="1" fontAlgn="base" hangingPunct="1">
                <a:spcBef>
                  <a:spcPts val="5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-228600" algn="l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-228600" algn="l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10312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377440" indent="-228600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651760" indent="-228600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2608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800" dirty="0"/>
                <a:t>With dynamic objects, the programmer decides</a:t>
              </a:r>
            </a:p>
            <a:p>
              <a:pPr lvl="1"/>
              <a:r>
                <a:rPr lang="en-US" sz="1600" dirty="0"/>
                <a:t>where the object is stored (heap),</a:t>
              </a:r>
            </a:p>
            <a:p>
              <a:pPr lvl="1">
                <a:spcBef>
                  <a:spcPts val="200"/>
                </a:spcBef>
              </a:pPr>
              <a:r>
                <a:rPr lang="en-US" sz="1600" dirty="0"/>
                <a:t>when the object is constructed (</a:t>
              </a:r>
              <a:r>
                <a:rPr lang="en-US" sz="1600" b="1" u="sng" dirty="0"/>
                <a:t>new</a:t>
              </a:r>
              <a:r>
                <a:rPr lang="en-US" sz="1600" dirty="0"/>
                <a:t> operator), and</a:t>
              </a:r>
            </a:p>
            <a:p>
              <a:pPr lvl="1">
                <a:spcBef>
                  <a:spcPts val="200"/>
                </a:spcBef>
              </a:pPr>
              <a:r>
                <a:rPr lang="en-US" sz="1600" dirty="0"/>
                <a:t>when the object is destroyed (</a:t>
              </a:r>
              <a:r>
                <a:rPr lang="en-US" sz="1600" b="1" u="sng" dirty="0"/>
                <a:t>delete</a:t>
              </a:r>
              <a:r>
                <a:rPr lang="en-US" sz="1600" dirty="0"/>
                <a:t> operator).</a:t>
              </a:r>
            </a:p>
            <a:p>
              <a:pPr lvl="1">
                <a:spcBef>
                  <a:spcPts val="200"/>
                </a:spcBef>
              </a:pPr>
              <a:r>
                <a:rPr lang="en-US" sz="1600" b="1" u="sng" dirty="0"/>
                <a:t>Pointers are always used to refer to dynamically created objects</a:t>
              </a:r>
              <a:r>
                <a:rPr lang="en-US" sz="1600" dirty="0"/>
                <a:t>.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00763B4B-20F5-4831-9568-2273D0AD90C1}"/>
                </a:ext>
              </a:extLst>
            </p:cNvPr>
            <p:cNvCxnSpPr/>
            <p:nvPr/>
          </p:nvCxnSpPr>
          <p:spPr>
            <a:xfrm flipV="1">
              <a:off x="4433777" y="3293373"/>
              <a:ext cx="4028204" cy="1052623"/>
            </a:xfrm>
            <a:prstGeom prst="straightConnector1">
              <a:avLst/>
            </a:prstGeom>
            <a:ln w="444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D7CB484E-2F64-4430-9E60-A3DDE2E09413}"/>
              </a:ext>
            </a:extLst>
          </p:cNvPr>
          <p:cNvGrpSpPr/>
          <p:nvPr/>
        </p:nvGrpSpPr>
        <p:grpSpPr>
          <a:xfrm>
            <a:off x="625323" y="5345078"/>
            <a:ext cx="6165876" cy="1200329"/>
            <a:chOff x="625323" y="5345078"/>
            <a:chExt cx="6165876" cy="1200329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D847862-7FD8-447B-8D60-8CCBFC30C279}"/>
                </a:ext>
              </a:extLst>
            </p:cNvPr>
            <p:cNvSpPr txBox="1"/>
            <p:nvPr/>
          </p:nvSpPr>
          <p:spPr>
            <a:xfrm>
              <a:off x="625323" y="5345078"/>
              <a:ext cx="418113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{</a:t>
              </a:r>
            </a:p>
            <a:p>
              <a:r>
                <a:rPr lang="en-US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   int size = 4;</a:t>
              </a:r>
            </a:p>
            <a:p>
              <a:r>
                <a:rPr lang="en-US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   int* </a:t>
              </a:r>
              <a:r>
                <a:rPr lang="en-US" b="1" dirty="0" err="1">
                  <a:solidFill>
                    <a:srgbClr val="FF0000"/>
                  </a:solidFill>
                  <a:latin typeface="Consolas" panose="020B0609020204030204" pitchFamily="49" charset="0"/>
                </a:rPr>
                <a:t>myInts</a:t>
              </a:r>
              <a:r>
                <a:rPr lang="en-US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 = new int[size];</a:t>
              </a:r>
            </a:p>
            <a:p>
              <a:r>
                <a:rPr lang="en-US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}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33DF243-473B-480A-8A24-A530594BB567}"/>
                </a:ext>
              </a:extLst>
            </p:cNvPr>
            <p:cNvSpPr/>
            <p:nvPr/>
          </p:nvSpPr>
          <p:spPr>
            <a:xfrm>
              <a:off x="6059678" y="6058673"/>
              <a:ext cx="731520" cy="27432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33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9EF0D04-4376-4DF0-A1A9-592291375B9B}"/>
                </a:ext>
              </a:extLst>
            </p:cNvPr>
            <p:cNvSpPr txBox="1"/>
            <p:nvPr/>
          </p:nvSpPr>
          <p:spPr>
            <a:xfrm>
              <a:off x="5288679" y="6067499"/>
              <a:ext cx="731519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600" b="1" dirty="0" err="1">
                  <a:latin typeface="+mj-lt"/>
                  <a:cs typeface="Courier New" panose="02070309020205020404" pitchFamily="49" charset="0"/>
                  <a:sym typeface="Symbol"/>
                </a:rPr>
                <a:t>myInts</a:t>
              </a:r>
              <a:r>
                <a:rPr lang="en-US" sz="1600" b="1" dirty="0">
                  <a:latin typeface="+mj-lt"/>
                  <a:cs typeface="Courier New" panose="02070309020205020404" pitchFamily="49" charset="0"/>
                  <a:sym typeface="Symbol"/>
                </a:rPr>
                <a:t>:</a:t>
              </a:r>
              <a:endParaRPr lang="en-US" sz="1600" b="1" dirty="0">
                <a:latin typeface="+mj-lt"/>
                <a:cs typeface="Courier New" panose="02070309020205020404" pitchFamily="49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0129E12-1FA2-4B8D-B4CB-4400E70CB409}"/>
                </a:ext>
              </a:extLst>
            </p:cNvPr>
            <p:cNvSpPr txBox="1"/>
            <p:nvPr/>
          </p:nvSpPr>
          <p:spPr>
            <a:xfrm>
              <a:off x="5288680" y="5586857"/>
              <a:ext cx="731519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US" sz="1600" b="1" dirty="0">
                  <a:latin typeface="+mj-lt"/>
                  <a:cs typeface="Courier New" panose="02070309020205020404" pitchFamily="49" charset="0"/>
                  <a:sym typeface="Symbol"/>
                </a:rPr>
                <a:t>size:</a:t>
              </a:r>
              <a:endParaRPr lang="en-US" sz="1600" b="1" dirty="0">
                <a:latin typeface="+mj-lt"/>
                <a:cs typeface="Courier New" panose="02070309020205020404" pitchFamily="49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543A2D2-78B9-46F4-B8B1-FCDC6EFBFFB1}"/>
                </a:ext>
              </a:extLst>
            </p:cNvPr>
            <p:cNvSpPr/>
            <p:nvPr/>
          </p:nvSpPr>
          <p:spPr>
            <a:xfrm>
              <a:off x="6059679" y="5578031"/>
              <a:ext cx="731520" cy="274320"/>
            </a:xfrm>
            <a:prstGeom prst="rect">
              <a:avLst/>
            </a:prstGeom>
            <a:noFill/>
            <a:ln w="25400">
              <a:solidFill>
                <a:srgbClr val="33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6E302D1D-9CC3-4B59-82A9-31FCEF2498AA}"/>
              </a:ext>
            </a:extLst>
          </p:cNvPr>
          <p:cNvGrpSpPr/>
          <p:nvPr/>
        </p:nvGrpSpPr>
        <p:grpSpPr>
          <a:xfrm>
            <a:off x="5216770" y="2050871"/>
            <a:ext cx="3465384" cy="4418033"/>
            <a:chOff x="5216770" y="2050871"/>
            <a:chExt cx="3465384" cy="4418033"/>
          </a:xfrm>
        </p:grpSpPr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A4764000-8DE4-465C-B7EA-B37FF7691D54}"/>
                </a:ext>
              </a:extLst>
            </p:cNvPr>
            <p:cNvSpPr/>
            <p:nvPr/>
          </p:nvSpPr>
          <p:spPr>
            <a:xfrm>
              <a:off x="5216770" y="5404338"/>
              <a:ext cx="1676399" cy="1064566"/>
            </a:xfrm>
            <a:prstGeom prst="roundRect">
              <a:avLst/>
            </a:prstGeom>
            <a:noFill/>
            <a:ln w="412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ACADB48C-70EC-416D-B8CE-25D22C79534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72681" y="2050871"/>
              <a:ext cx="2609473" cy="3361424"/>
            </a:xfrm>
            <a:prstGeom prst="straightConnector1">
              <a:avLst/>
            </a:prstGeom>
            <a:ln w="444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23D44CD-3749-4502-A061-03E7C9C5FFB7}"/>
              </a:ext>
            </a:extLst>
          </p:cNvPr>
          <p:cNvGrpSpPr/>
          <p:nvPr/>
        </p:nvGrpSpPr>
        <p:grpSpPr>
          <a:xfrm>
            <a:off x="7028262" y="3429000"/>
            <a:ext cx="3319200" cy="3039903"/>
            <a:chOff x="5216770" y="2994267"/>
            <a:chExt cx="3319200" cy="3039903"/>
          </a:xfrm>
        </p:grpSpPr>
        <p:sp>
          <p:nvSpPr>
            <p:cNvPr id="54" name="Rectangle: Rounded Corners 53">
              <a:extLst>
                <a:ext uri="{FF2B5EF4-FFF2-40B4-BE49-F238E27FC236}">
                  <a16:creationId xmlns:a16="http://schemas.microsoft.com/office/drawing/2014/main" id="{9FAC4C68-FBF9-4EF2-982C-A976B0DD2378}"/>
                </a:ext>
              </a:extLst>
            </p:cNvPr>
            <p:cNvSpPr/>
            <p:nvPr/>
          </p:nvSpPr>
          <p:spPr>
            <a:xfrm>
              <a:off x="5216770" y="5404338"/>
              <a:ext cx="3319200" cy="629832"/>
            </a:xfrm>
            <a:prstGeom prst="roundRect">
              <a:avLst/>
            </a:prstGeom>
            <a:noFill/>
            <a:ln w="412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20F100DD-C690-40C8-9DD2-D792C2040E2C}"/>
                </a:ext>
              </a:extLst>
            </p:cNvPr>
            <p:cNvCxnSpPr>
              <a:cxnSpLocks/>
              <a:stCxn id="54" idx="0"/>
            </p:cNvCxnSpPr>
            <p:nvPr/>
          </p:nvCxnSpPr>
          <p:spPr>
            <a:xfrm flipV="1">
              <a:off x="6876370" y="2994267"/>
              <a:ext cx="129385" cy="2410071"/>
            </a:xfrm>
            <a:prstGeom prst="straightConnector1">
              <a:avLst/>
            </a:prstGeom>
            <a:ln w="444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B9C5D9CA-DA36-43B2-BF5F-DD77EA059835}"/>
              </a:ext>
            </a:extLst>
          </p:cNvPr>
          <p:cNvGrpSpPr/>
          <p:nvPr/>
        </p:nvGrpSpPr>
        <p:grpSpPr>
          <a:xfrm>
            <a:off x="6293603" y="5574868"/>
            <a:ext cx="3869774" cy="1087194"/>
            <a:chOff x="6293603" y="5574868"/>
            <a:chExt cx="3869774" cy="1087194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5F85C71B-9E92-4032-B522-F10199BC85ED}"/>
                </a:ext>
              </a:extLst>
            </p:cNvPr>
            <p:cNvGrpSpPr/>
            <p:nvPr/>
          </p:nvGrpSpPr>
          <p:grpSpPr>
            <a:xfrm>
              <a:off x="6293603" y="5574868"/>
              <a:ext cx="3851591" cy="747218"/>
              <a:chOff x="6293603" y="5574868"/>
              <a:chExt cx="3851591" cy="747218"/>
            </a:xfrm>
          </p:grpSpPr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D4C558C5-6596-47B0-87A1-A6C946533464}"/>
                  </a:ext>
                </a:extLst>
              </p:cNvPr>
              <p:cNvSpPr txBox="1"/>
              <p:nvPr/>
            </p:nvSpPr>
            <p:spPr>
              <a:xfrm>
                <a:off x="6293603" y="5574868"/>
                <a:ext cx="327076" cy="276999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4</a:t>
                </a:r>
                <a:endParaRPr lang="en-US" dirty="0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7A733B5-0F9E-4734-B90A-960722B6212A}"/>
                  </a:ext>
                </a:extLst>
              </p:cNvPr>
              <p:cNvSpPr/>
              <p:nvPr/>
            </p:nvSpPr>
            <p:spPr>
              <a:xfrm>
                <a:off x="7950634" y="6047766"/>
                <a:ext cx="731520" cy="2743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3333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568684B4-4028-46C1-9FB9-9C15EC77B8DC}"/>
                  </a:ext>
                </a:extLst>
              </p:cNvPr>
              <p:cNvSpPr/>
              <p:nvPr/>
            </p:nvSpPr>
            <p:spPr>
              <a:xfrm>
                <a:off x="7219114" y="6047766"/>
                <a:ext cx="731520" cy="2743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3333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652615B-9275-465C-A020-CE675C2FEF1F}"/>
                  </a:ext>
                </a:extLst>
              </p:cNvPr>
              <p:cNvSpPr/>
              <p:nvPr/>
            </p:nvSpPr>
            <p:spPr>
              <a:xfrm>
                <a:off x="9413674" y="6047766"/>
                <a:ext cx="731520" cy="2743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3333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2FF8C62E-1750-4A2A-B609-92837F37C54B}"/>
                  </a:ext>
                </a:extLst>
              </p:cNvPr>
              <p:cNvSpPr/>
              <p:nvPr/>
            </p:nvSpPr>
            <p:spPr>
              <a:xfrm>
                <a:off x="8682154" y="6047766"/>
                <a:ext cx="731520" cy="27432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3333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3" name="Straight Arrow Connector 32">
                <a:extLst>
                  <a:ext uri="{FF2B5EF4-FFF2-40B4-BE49-F238E27FC236}">
                    <a16:creationId xmlns:a16="http://schemas.microsoft.com/office/drawing/2014/main" id="{7EFD0D7C-1E1F-4EEE-A805-5D414A78D4CE}"/>
                  </a:ext>
                </a:extLst>
              </p:cNvPr>
              <p:cNvCxnSpPr/>
              <p:nvPr/>
            </p:nvCxnSpPr>
            <p:spPr>
              <a:xfrm>
                <a:off x="6424779" y="6200530"/>
                <a:ext cx="788928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headEnd type="oval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3FC196C7-8E15-4818-897D-6FBD9A8369C4}"/>
                </a:ext>
              </a:extLst>
            </p:cNvPr>
            <p:cNvCxnSpPr>
              <a:cxnSpLocks/>
            </p:cNvCxnSpPr>
            <p:nvPr/>
          </p:nvCxnSpPr>
          <p:spPr>
            <a:xfrm>
              <a:off x="7237297" y="6540408"/>
              <a:ext cx="292608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FCEE0F4-16AC-42F2-8B9D-A028F79CAB6F}"/>
                </a:ext>
              </a:extLst>
            </p:cNvPr>
            <p:cNvSpPr txBox="1"/>
            <p:nvPr/>
          </p:nvSpPr>
          <p:spPr>
            <a:xfrm>
              <a:off x="8359747" y="6385063"/>
              <a:ext cx="654153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size</a:t>
              </a:r>
              <a:endParaRPr lang="en-US" dirty="0"/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A326A88D-672A-47E6-82EF-F516E0DB9107}"/>
                </a:ext>
              </a:extLst>
            </p:cNvPr>
            <p:cNvCxnSpPr/>
            <p:nvPr/>
          </p:nvCxnSpPr>
          <p:spPr>
            <a:xfrm>
              <a:off x="7237298" y="6448968"/>
              <a:ext cx="0" cy="18288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8F51DBC9-5FBB-4245-89AA-C9612F795B5E}"/>
                </a:ext>
              </a:extLst>
            </p:cNvPr>
            <p:cNvCxnSpPr/>
            <p:nvPr/>
          </p:nvCxnSpPr>
          <p:spPr>
            <a:xfrm>
              <a:off x="10158082" y="6448968"/>
              <a:ext cx="0" cy="18288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85512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P.8 The string Class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219200" y="304800"/>
            <a:ext cx="4628322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marL="0" indent="0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P.8 The string Class</a:t>
            </a:r>
          </a:p>
          <a:p>
            <a:pPr marL="0" lvl="1"/>
            <a:r>
              <a:rPr lang="en-US" dirty="0"/>
              <a:t>Strings Are Really Templates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676400"/>
            <a:ext cx="3970020" cy="290322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1045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2276" y="1277644"/>
            <a:ext cx="10118101" cy="54102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>
                <a:solidFill>
                  <a:srgbClr val="FF0000"/>
                </a:solidFill>
              </a:rPr>
              <a:t>C++ template</a:t>
            </a:r>
            <a:r>
              <a:rPr lang="en-US" dirty="0"/>
              <a:t> is literally a template or blueprint for creating a generic class or function of a specified type.</a:t>
            </a:r>
          </a:p>
          <a:p>
            <a:pPr lvl="1"/>
            <a:r>
              <a:rPr lang="en-US" dirty="0"/>
              <a:t>A template is not a class.</a:t>
            </a:r>
          </a:p>
          <a:p>
            <a:pPr lvl="1"/>
            <a:r>
              <a:rPr lang="en-US" dirty="0"/>
              <a:t>Using C++ templates avoids having to write nearly identical classes (int, float, etc.), but results in compiled code that is mostly as if we had written each version separately.</a:t>
            </a:r>
          </a:p>
          <a:p>
            <a:r>
              <a:rPr lang="en-US" dirty="0"/>
              <a:t>A C++ template uses "</a:t>
            </a:r>
            <a:r>
              <a:rPr lang="en-US" b="1" dirty="0">
                <a:solidFill>
                  <a:srgbClr val="FF0000"/>
                </a:solidFill>
              </a:rPr>
              <a:t>Instantiation-style polymorphism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For example, the template </a:t>
            </a:r>
            <a:r>
              <a:rPr lang="en-US" b="1" i="1" dirty="0" err="1"/>
              <a:t>MyClass</a:t>
            </a:r>
            <a:r>
              <a:rPr lang="en-US" b="1" i="1" dirty="0"/>
              <a:t>&lt;T&gt;</a:t>
            </a:r>
            <a:r>
              <a:rPr lang="en-US" dirty="0"/>
              <a:t> isn't really a generic class that can be compiled to code.</a:t>
            </a:r>
          </a:p>
          <a:p>
            <a:pPr lvl="1"/>
            <a:r>
              <a:rPr lang="en-US" dirty="0"/>
              <a:t>Only the result of instantiation of the template can be compiled.</a:t>
            </a:r>
          </a:p>
          <a:p>
            <a:r>
              <a:rPr lang="en-US" dirty="0"/>
              <a:t>The C++ string class is an instantiation of the </a:t>
            </a:r>
            <a:r>
              <a:rPr lang="en-US" dirty="0" err="1"/>
              <a:t>basic_string</a:t>
            </a:r>
            <a:r>
              <a:rPr lang="en-US" dirty="0"/>
              <a:t> class template that uses char (i.e., bytes) as its character type.</a:t>
            </a:r>
          </a:p>
          <a:p>
            <a:pPr lvl="1"/>
            <a:r>
              <a:rPr lang="en-US" dirty="0"/>
              <a:t>St</a:t>
            </a:r>
            <a:r>
              <a:rPr lang="en-US" sz="2200" dirty="0"/>
              <a:t>rings are objects that represent sequences of characters.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57400" y="6153090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typedef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basic_string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</a:rPr>
              <a:t>&lt;char&gt; string;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E06153-031C-4CBA-A4DA-197FE8C4E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C++ Primer (05)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880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ABF16-0A9B-414B-8243-8211D98A2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 vs Character Arrays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EF4D2C-FE8E-4EA4-B750-2C37B6FEB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C++ Primer (05)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23B0F5-FA3D-4DE7-831E-19330EFA6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955DC83-DBD6-4065-BDA3-E57402E908A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15155" y="1261362"/>
            <a:ext cx="4971245" cy="2015238"/>
          </a:xfrm>
        </p:spPr>
        <p:txBody>
          <a:bodyPr/>
          <a:lstStyle/>
          <a:p>
            <a:r>
              <a:rPr lang="en-US" dirty="0"/>
              <a:t>Character arrays</a:t>
            </a:r>
          </a:p>
          <a:p>
            <a:pPr lvl="1"/>
            <a:r>
              <a:rPr lang="en-US" dirty="0"/>
              <a:t>Size allocated statically.</a:t>
            </a:r>
          </a:p>
          <a:p>
            <a:pPr lvl="2"/>
            <a:r>
              <a:rPr lang="en-US" dirty="0"/>
              <a:t>More memory cannot be allocated at run time.</a:t>
            </a:r>
          </a:p>
          <a:p>
            <a:pPr lvl="2"/>
            <a:r>
              <a:rPr lang="en-US" dirty="0"/>
              <a:t>Unused allocated memory is wasted.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E69AB28-1F11-4BCD-A983-FD5CA776291C}"/>
              </a:ext>
            </a:extLst>
          </p:cNvPr>
          <p:cNvSpPr txBox="1">
            <a:spLocks/>
          </p:cNvSpPr>
          <p:nvPr/>
        </p:nvSpPr>
        <p:spPr>
          <a:xfrm>
            <a:off x="5638801" y="1261362"/>
            <a:ext cx="4981575" cy="2091438"/>
          </a:xfrm>
          <a:prstGeom prst="rect">
            <a:avLst/>
          </a:prstGeom>
        </p:spPr>
        <p:txBody>
          <a:bodyPr/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Strings</a:t>
            </a:r>
          </a:p>
          <a:p>
            <a:pPr lvl="1"/>
            <a:r>
              <a:rPr lang="en-US"/>
              <a:t>Size allocated dynamically.</a:t>
            </a:r>
          </a:p>
          <a:p>
            <a:pPr lvl="2"/>
            <a:r>
              <a:rPr lang="en-US"/>
              <a:t>Memory allocated at run time on demand.</a:t>
            </a:r>
          </a:p>
          <a:p>
            <a:pPr lvl="2"/>
            <a:r>
              <a:rPr lang="en-US"/>
              <a:t>Memory is pre-allocated, no memory is wasted.</a:t>
            </a:r>
          </a:p>
          <a:p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4DF40EC-E38F-4FA4-8DBF-5935A4B03F3A}"/>
              </a:ext>
            </a:extLst>
          </p:cNvPr>
          <p:cNvSpPr txBox="1">
            <a:spLocks/>
          </p:cNvSpPr>
          <p:nvPr/>
        </p:nvSpPr>
        <p:spPr bwMode="auto">
          <a:xfrm>
            <a:off x="515155" y="3318762"/>
            <a:ext cx="4971245" cy="132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Threat of array decay (loss of type and dimensions when passing an array into function by value or pointer).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2CE40DB5-F667-4365-A685-7FD234290AEC}"/>
              </a:ext>
            </a:extLst>
          </p:cNvPr>
          <p:cNvSpPr txBox="1">
            <a:spLocks/>
          </p:cNvSpPr>
          <p:nvPr/>
        </p:nvSpPr>
        <p:spPr bwMode="auto">
          <a:xfrm>
            <a:off x="5638801" y="3318762"/>
            <a:ext cx="4981575" cy="117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As strings are represented as objects, no array decay occurs.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E9FAFA0-A5D8-4199-A3BF-04A4F2A19C07}"/>
              </a:ext>
            </a:extLst>
          </p:cNvPr>
          <p:cNvSpPr txBox="1">
            <a:spLocks/>
          </p:cNvSpPr>
          <p:nvPr/>
        </p:nvSpPr>
        <p:spPr bwMode="auto">
          <a:xfrm>
            <a:off x="515155" y="4614162"/>
            <a:ext cx="4971245" cy="49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Implementations are fast.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7D7A0931-5E94-4BE3-97CC-6E48D9416478}"/>
              </a:ext>
            </a:extLst>
          </p:cNvPr>
          <p:cNvSpPr txBox="1">
            <a:spLocks/>
          </p:cNvSpPr>
          <p:nvPr/>
        </p:nvSpPr>
        <p:spPr bwMode="auto">
          <a:xfrm>
            <a:off x="5638801" y="4077540"/>
            <a:ext cx="4981575" cy="87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std:: string slower with object construction.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D27D8BB-AA51-4EEF-AC9C-39C3DA55CDC3}"/>
              </a:ext>
            </a:extLst>
          </p:cNvPr>
          <p:cNvSpPr txBox="1">
            <a:spLocks/>
          </p:cNvSpPr>
          <p:nvPr/>
        </p:nvSpPr>
        <p:spPr bwMode="auto">
          <a:xfrm>
            <a:off x="515155" y="4995162"/>
            <a:ext cx="4971245" cy="140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No inbuilt functions to manipulate strings.  (</a:t>
            </a:r>
            <a:r>
              <a:rPr lang="en-US" dirty="0" err="1"/>
              <a:t>string.h</a:t>
            </a:r>
            <a:r>
              <a:rPr lang="en-US" dirty="0"/>
              <a:t> library w/</a:t>
            </a:r>
            <a:r>
              <a:rPr lang="en-US" dirty="0" err="1"/>
              <a:t>strcpy</a:t>
            </a:r>
            <a:r>
              <a:rPr lang="en-US" dirty="0"/>
              <a:t>, </a:t>
            </a:r>
            <a:r>
              <a:rPr lang="en-US" dirty="0" err="1"/>
              <a:t>strcat</a:t>
            </a:r>
            <a:r>
              <a:rPr lang="en-US" dirty="0"/>
              <a:t>, </a:t>
            </a:r>
            <a:r>
              <a:rPr lang="en-US" dirty="0" err="1"/>
              <a:t>strlen</a:t>
            </a:r>
            <a:r>
              <a:rPr lang="en-US" dirty="0"/>
              <a:t>, </a:t>
            </a:r>
            <a:r>
              <a:rPr lang="en-US" dirty="0" err="1"/>
              <a:t>strcmp</a:t>
            </a:r>
            <a:r>
              <a:rPr lang="en-US" dirty="0"/>
              <a:t>, …)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02DF7A76-823C-46EE-A19E-3F20C3E77740}"/>
              </a:ext>
            </a:extLst>
          </p:cNvPr>
          <p:cNvSpPr txBox="1">
            <a:spLocks/>
          </p:cNvSpPr>
          <p:nvPr/>
        </p:nvSpPr>
        <p:spPr bwMode="auto">
          <a:xfrm>
            <a:off x="5638801" y="4763340"/>
            <a:ext cx="4981575" cy="186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String class functions:</a:t>
            </a:r>
          </a:p>
          <a:p>
            <a:pPr lvl="2"/>
            <a:r>
              <a:rPr lang="en-US" dirty="0"/>
              <a:t>Input functions (3),</a:t>
            </a:r>
          </a:p>
          <a:p>
            <a:pPr lvl="2">
              <a:spcBef>
                <a:spcPts val="0"/>
              </a:spcBef>
            </a:pPr>
            <a:r>
              <a:rPr lang="en-US" dirty="0"/>
              <a:t>Capacity functions (3),</a:t>
            </a:r>
          </a:p>
          <a:p>
            <a:pPr lvl="2">
              <a:spcBef>
                <a:spcPts val="0"/>
              </a:spcBef>
            </a:pPr>
            <a:r>
              <a:rPr lang="en-US" dirty="0"/>
              <a:t>Iterator functions (4),</a:t>
            </a:r>
          </a:p>
          <a:p>
            <a:pPr lvl="2">
              <a:spcBef>
                <a:spcPts val="0"/>
              </a:spcBef>
            </a:pPr>
            <a:r>
              <a:rPr lang="en-US" dirty="0"/>
              <a:t>Manipulating functions (2),</a:t>
            </a:r>
          </a:p>
          <a:p>
            <a:pPr lvl="2">
              <a:spcBef>
                <a:spcPts val="0"/>
              </a:spcBef>
            </a:pPr>
            <a:r>
              <a:rPr lang="en-US" dirty="0"/>
              <a:t>and more…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839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P.9 Input / Output Using Streams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219200" y="304800"/>
            <a:ext cx="4628322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marL="0" indent="0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P.9 Input / Output Using Streams</a:t>
            </a:r>
          </a:p>
          <a:p>
            <a:pPr marL="0" lvl="1"/>
            <a:r>
              <a:rPr lang="en-US" dirty="0"/>
              <a:t>Console Input / Output</a:t>
            </a:r>
          </a:p>
          <a:p>
            <a:pPr marL="0" lvl="1"/>
            <a:r>
              <a:rPr lang="en-US" dirty="0"/>
              <a:t>Input Streams</a:t>
            </a:r>
          </a:p>
          <a:p>
            <a:pPr marL="0" lvl="1"/>
            <a:r>
              <a:rPr lang="en-US" dirty="0"/>
              <a:t>Output Streams</a:t>
            </a:r>
          </a:p>
          <a:p>
            <a:pPr marL="0" lvl="1"/>
            <a:r>
              <a:rPr lang="en-US" dirty="0"/>
              <a:t>Formatting Output Using I/O Manipulators</a:t>
            </a:r>
          </a:p>
          <a:p>
            <a:pPr marL="0" lvl="1"/>
            <a:r>
              <a:rPr lang="en-US" dirty="0"/>
              <a:t>File Streams</a:t>
            </a:r>
          </a:p>
          <a:p>
            <a:pPr marL="0" lvl="1"/>
            <a:r>
              <a:rPr lang="en-US" dirty="0" err="1"/>
              <a:t>openmode</a:t>
            </a:r>
            <a:endParaRPr lang="en-US" dirty="0"/>
          </a:p>
          <a:p>
            <a:pPr marL="0" lvl="1"/>
            <a:r>
              <a:rPr lang="en-US" dirty="0"/>
              <a:t>String Streams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7171" y="1676400"/>
            <a:ext cx="3191608" cy="27432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9439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 Class Hierarchy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496775"/>
            <a:ext cx="7544104" cy="4698665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1676400" y="2971800"/>
            <a:ext cx="3924452" cy="3581400"/>
            <a:chOff x="762000" y="2971800"/>
            <a:chExt cx="3924452" cy="3581400"/>
          </a:xfrm>
        </p:grpSpPr>
        <p:sp>
          <p:nvSpPr>
            <p:cNvPr id="6" name="Rounded Rectangle 5"/>
            <p:cNvSpPr/>
            <p:nvPr/>
          </p:nvSpPr>
          <p:spPr>
            <a:xfrm>
              <a:off x="762000" y="2971800"/>
              <a:ext cx="3924452" cy="3581400"/>
            </a:xfrm>
            <a:prstGeom prst="roundRect">
              <a:avLst/>
            </a:prstGeom>
            <a:noFill/>
            <a:ln w="63500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95400" y="3124200"/>
              <a:ext cx="1143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Input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600852" y="2971800"/>
            <a:ext cx="3924452" cy="3581400"/>
            <a:chOff x="762000" y="2971800"/>
            <a:chExt cx="3924452" cy="3581400"/>
          </a:xfrm>
        </p:grpSpPr>
        <p:sp>
          <p:nvSpPr>
            <p:cNvPr id="10" name="Rounded Rectangle 9"/>
            <p:cNvSpPr/>
            <p:nvPr/>
          </p:nvSpPr>
          <p:spPr>
            <a:xfrm>
              <a:off x="762000" y="2971800"/>
              <a:ext cx="3924452" cy="3581400"/>
            </a:xfrm>
            <a:prstGeom prst="roundRect">
              <a:avLst/>
            </a:prstGeom>
            <a:noFill/>
            <a:ln w="63500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295400" y="3124200"/>
              <a:ext cx="1143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Output</a:t>
              </a:r>
            </a:p>
          </p:txBody>
        </p: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A8504F-69A9-4C22-AD2F-66AFC3A45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C++ Primer (05)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89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Tip #05</a:t>
            </a:r>
            <a:r>
              <a:rPr lang="en-US" dirty="0"/>
              <a:t>: Local Declarations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15155" y="1339403"/>
            <a:ext cx="9978067" cy="5348442"/>
          </a:xfrm>
        </p:spPr>
        <p:txBody>
          <a:bodyPr/>
          <a:lstStyle/>
          <a:p>
            <a:r>
              <a:rPr lang="en-US" dirty="0"/>
              <a:t>Should I declare locals in the middle of a function or at the top? </a:t>
            </a:r>
          </a:p>
          <a:p>
            <a:pPr lvl="1"/>
            <a:r>
              <a:rPr lang="en-US" dirty="0"/>
              <a:t>First, declare an object near first use.</a:t>
            </a:r>
          </a:p>
          <a:p>
            <a:pPr lvl="2"/>
            <a:r>
              <a:rPr lang="en-US" dirty="0"/>
              <a:t>Improves readability by making it easy to find the definition.</a:t>
            </a:r>
          </a:p>
          <a:p>
            <a:pPr lvl="2"/>
            <a:r>
              <a:rPr lang="en-US" dirty="0"/>
              <a:t>Easier to give useful initial value.</a:t>
            </a:r>
          </a:p>
          <a:p>
            <a:pPr lvl="1"/>
            <a:r>
              <a:rPr lang="en-US" dirty="0"/>
              <a:t>Second, if you don’t have enough information to initialize an object until halfway down the function, you should create it halfway down the function when it can be initialized correctly.</a:t>
            </a:r>
          </a:p>
          <a:p>
            <a:pPr lvl="2"/>
            <a:r>
              <a:rPr lang="en-US" dirty="0"/>
              <a:t>Initializing an object to an “empty” value at the top and then “assigning” it later results in a runtime performance hit.</a:t>
            </a:r>
          </a:p>
          <a:p>
            <a:pPr lvl="2"/>
            <a:r>
              <a:rPr lang="en-US" dirty="0"/>
              <a:t>Building an object correctly is faster than building it incorrectly and remodeling it later. (e.g., a factor of 350% speed hit for simple classes like String.)</a:t>
            </a:r>
          </a:p>
          <a:p>
            <a:r>
              <a:rPr lang="en-US" dirty="0"/>
              <a:t>Bottom line: Locals should be declared near their first use and preferably initialized to a meaningful value.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C++ Primer (05)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03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File I/O Streams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2310" y="1336101"/>
            <a:ext cx="522509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#include &lt;iostream&gt;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#include &lt;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fstream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#include &lt;string&gt;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using namespace std;</a:t>
            </a:r>
          </a:p>
          <a:p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// reading a text file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int main (int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argc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, char*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argv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[])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string line;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ifstream in("example.txt");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if (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in.is_open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())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{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while (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getline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(in, line))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cout &lt;&lt; line &lt;&lt; endl;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in.close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else cout &lt;&lt; "Unable to open file"; 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return 0;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10200" y="1336100"/>
            <a:ext cx="492029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#include &lt;iostream&gt;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#include &lt;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fstream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using namespace std;</a:t>
            </a:r>
          </a:p>
          <a:p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// writing a text file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int main (int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argc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, char*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argv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[])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ofstream out("example.txt");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if (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out.is_open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())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{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out &lt;&lt; "This is line 1" &lt;&lt; endl;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out &lt;&lt; "This is line 2" &lt;&lt; endl;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out.close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else cout &lt;&lt; "Unable to open file";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return 0;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C++ Primer (05)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74FAC40-6E3C-460C-B638-307042AA200D}"/>
              </a:ext>
            </a:extLst>
          </p:cNvPr>
          <p:cNvGrpSpPr/>
          <p:nvPr/>
        </p:nvGrpSpPr>
        <p:grpSpPr>
          <a:xfrm>
            <a:off x="1184393" y="3576013"/>
            <a:ext cx="1915341" cy="1953546"/>
            <a:chOff x="269992" y="3566682"/>
            <a:chExt cx="1915341" cy="1953546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9F037C9-A803-499F-ABA7-64950D10C1AE}"/>
                </a:ext>
              </a:extLst>
            </p:cNvPr>
            <p:cNvSpPr/>
            <p:nvPr/>
          </p:nvSpPr>
          <p:spPr>
            <a:xfrm>
              <a:off x="1049273" y="3566682"/>
              <a:ext cx="224420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in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4C956E2-350C-4E7E-9D09-9756FD3B691E}"/>
                </a:ext>
              </a:extLst>
            </p:cNvPr>
            <p:cNvSpPr/>
            <p:nvPr/>
          </p:nvSpPr>
          <p:spPr>
            <a:xfrm>
              <a:off x="467067" y="3808808"/>
              <a:ext cx="224420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in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210ADD7-45A9-403D-A14D-1F3BA70210EA}"/>
                </a:ext>
              </a:extLst>
            </p:cNvPr>
            <p:cNvSpPr/>
            <p:nvPr/>
          </p:nvSpPr>
          <p:spPr>
            <a:xfrm>
              <a:off x="1938445" y="4297761"/>
              <a:ext cx="246888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in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7A12A33-8393-455E-B5F3-3948A984D527}"/>
                </a:ext>
              </a:extLst>
            </p:cNvPr>
            <p:cNvSpPr/>
            <p:nvPr/>
          </p:nvSpPr>
          <p:spPr>
            <a:xfrm>
              <a:off x="269992" y="5274007"/>
              <a:ext cx="246888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in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34F26CE-49D8-4666-80F3-5D9313DC5213}"/>
              </a:ext>
            </a:extLst>
          </p:cNvPr>
          <p:cNvGrpSpPr/>
          <p:nvPr/>
        </p:nvGrpSpPr>
        <p:grpSpPr>
          <a:xfrm>
            <a:off x="5946861" y="3082050"/>
            <a:ext cx="1112481" cy="1471704"/>
            <a:chOff x="5032460" y="3082050"/>
            <a:chExt cx="1112481" cy="147170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4258430-36E0-4F0F-9E95-A5128B79D7E5}"/>
                </a:ext>
              </a:extLst>
            </p:cNvPr>
            <p:cNvSpPr/>
            <p:nvPr/>
          </p:nvSpPr>
          <p:spPr>
            <a:xfrm>
              <a:off x="5808310" y="3082050"/>
              <a:ext cx="336631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out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7DF85CD-72FB-4332-A5FF-3D11E52A602C}"/>
                </a:ext>
              </a:extLst>
            </p:cNvPr>
            <p:cNvSpPr/>
            <p:nvPr/>
          </p:nvSpPr>
          <p:spPr>
            <a:xfrm>
              <a:off x="5259581" y="3333811"/>
              <a:ext cx="336631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out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BC48C40-8B89-4D6A-87B0-36DBD2E2DC6A}"/>
                </a:ext>
              </a:extLst>
            </p:cNvPr>
            <p:cNvSpPr/>
            <p:nvPr/>
          </p:nvSpPr>
          <p:spPr>
            <a:xfrm>
              <a:off x="5035508" y="3820853"/>
              <a:ext cx="336631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out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C84B2CE-741C-406B-9C60-04C7C3A66D32}"/>
                </a:ext>
              </a:extLst>
            </p:cNvPr>
            <p:cNvSpPr/>
            <p:nvPr/>
          </p:nvSpPr>
          <p:spPr>
            <a:xfrm>
              <a:off x="5032460" y="4064693"/>
              <a:ext cx="336631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out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368596B4-99BD-4A2B-93A6-1DCCD73143FA}"/>
                </a:ext>
              </a:extLst>
            </p:cNvPr>
            <p:cNvSpPr/>
            <p:nvPr/>
          </p:nvSpPr>
          <p:spPr>
            <a:xfrm>
              <a:off x="5038556" y="4307533"/>
              <a:ext cx="336631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out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090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Streams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2311" y="1295400"/>
            <a:ext cx="790926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#include &lt;iostream&gt;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#include &lt;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sstream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using namespace std;</a:t>
            </a:r>
          </a:p>
          <a:p>
            <a:endParaRPr lang="en-US" sz="8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countWords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(string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stringstream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ss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); // Used for breaking words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string word;          // to store individual words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int count = 0;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while (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ss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&gt;&gt; word)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count++;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cout &lt;&lt; word &lt;&lt; endl;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return count;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sz="8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int main()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string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= "Now is the time for all good men.";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cout &lt;&lt; "Number of words: " &lt;&lt;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countWords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str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return 0;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3364" y="2885568"/>
            <a:ext cx="2116729" cy="232886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9DFAAE-5484-4181-845A-88D074A19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C++ Primer (05)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80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Marzano 13 Teaching Best Practices for Virtual, Blended, and Classroom  Instruction | Edmentum Blog">
            <a:extLst>
              <a:ext uri="{FF2B5EF4-FFF2-40B4-BE49-F238E27FC236}">
                <a16:creationId xmlns:a16="http://schemas.microsoft.com/office/drawing/2014/main" id="{DA74F905-EB04-4F7C-A84A-F733315A5F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934" y="334518"/>
            <a:ext cx="6694932" cy="4366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3D3E63A-B4C3-4AF9-AC7F-6EEC17C750F5}"/>
              </a:ext>
            </a:extLst>
          </p:cNvPr>
          <p:cNvSpPr txBox="1"/>
          <p:nvPr/>
        </p:nvSpPr>
        <p:spPr>
          <a:xfrm>
            <a:off x="1231392" y="5059680"/>
            <a:ext cx="9107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omic Sans MS" panose="030F0702030302020204" pitchFamily="66" charset="0"/>
              </a:rPr>
              <a:t>Supplemental Slides</a:t>
            </a:r>
          </a:p>
        </p:txBody>
      </p:sp>
    </p:spTree>
    <p:extLst>
      <p:ext uri="{BB962C8B-B14F-4D97-AF65-F5344CB8AC3E}">
        <p14:creationId xmlns:p14="http://schemas.microsoft.com/office/powerpoint/2010/main" val="33674929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Streams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stream is an entity where a program can either insert or extract characters.</a:t>
            </a:r>
          </a:p>
          <a:p>
            <a:pPr lvl="1"/>
            <a:r>
              <a:rPr lang="en-US" dirty="0"/>
              <a:t>Abstracts character I/O operations on sequential media such as the screen, the keyboard, or a file.</a:t>
            </a:r>
          </a:p>
          <a:p>
            <a:pPr lvl="1"/>
            <a:r>
              <a:rPr lang="en-US" dirty="0"/>
              <a:t>The standard input stream by default is the keyboard and the </a:t>
            </a:r>
            <a:r>
              <a:rPr lang="en-US" b="1" u="sng" dirty="0"/>
              <a:t>istream</a:t>
            </a:r>
            <a:r>
              <a:rPr lang="en-US" dirty="0"/>
              <a:t> object defined to access it is </a:t>
            </a:r>
            <a:r>
              <a:rPr lang="en-US" b="1" u="sng" dirty="0" err="1">
                <a:solidFill>
                  <a:srgbClr val="0070C0"/>
                </a:solidFill>
              </a:rPr>
              <a:t>cin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standard output stream by default is the screen and the </a:t>
            </a:r>
            <a:r>
              <a:rPr lang="en-US" b="1" u="sng" dirty="0"/>
              <a:t>ostream</a:t>
            </a:r>
            <a:r>
              <a:rPr lang="en-US" dirty="0"/>
              <a:t> object defined to access it is </a:t>
            </a:r>
            <a:r>
              <a:rPr lang="en-US" b="1" u="sng" dirty="0">
                <a:solidFill>
                  <a:srgbClr val="0070C0"/>
                </a:solidFill>
              </a:rPr>
              <a:t>cout</a:t>
            </a:r>
            <a:r>
              <a:rPr lang="en-US" dirty="0"/>
              <a:t>.</a:t>
            </a:r>
          </a:p>
          <a:p>
            <a:r>
              <a:rPr lang="en-US" dirty="0"/>
              <a:t>File I/O classes are derived directly or indirectly from the classes istream and ostream:</a:t>
            </a:r>
          </a:p>
          <a:p>
            <a:pPr lvl="1"/>
            <a:r>
              <a:rPr lang="en-US" dirty="0" err="1"/>
              <a:t>ofstream</a:t>
            </a:r>
            <a:r>
              <a:rPr lang="en-US" dirty="0"/>
              <a:t>: Stream class to write on files</a:t>
            </a:r>
          </a:p>
          <a:p>
            <a:pPr lvl="1"/>
            <a:r>
              <a:rPr lang="en-US" dirty="0" err="1"/>
              <a:t>ifstream</a:t>
            </a:r>
            <a:r>
              <a:rPr lang="en-US" dirty="0"/>
              <a:t>: Stream class to read from files</a:t>
            </a:r>
          </a:p>
          <a:p>
            <a:pPr lvl="1"/>
            <a:r>
              <a:rPr lang="en-US" dirty="0" err="1"/>
              <a:t>fstream</a:t>
            </a:r>
            <a:r>
              <a:rPr lang="en-US" dirty="0"/>
              <a:t>: Stream class to both read and write from/to files.</a:t>
            </a:r>
          </a:p>
          <a:p>
            <a:r>
              <a:rPr lang="en-US" dirty="0"/>
              <a:t>File streams associate streams with physical files.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C++ Primer (05)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20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Streams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40913" y="1277644"/>
            <a:ext cx="9978067" cy="2913356"/>
          </a:xfrm>
        </p:spPr>
        <p:txBody>
          <a:bodyPr/>
          <a:lstStyle/>
          <a:p>
            <a:r>
              <a:rPr lang="en-US" dirty="0"/>
              <a:t>An input stream is a sequence of characters.</a:t>
            </a:r>
          </a:p>
          <a:p>
            <a:r>
              <a:rPr lang="en-US" dirty="0"/>
              <a:t>The class </a:t>
            </a:r>
            <a:r>
              <a:rPr lang="en-US" dirty="0">
                <a:solidFill>
                  <a:srgbClr val="00B0F0"/>
                </a:solidFill>
              </a:rPr>
              <a:t>istream </a:t>
            </a:r>
            <a:r>
              <a:rPr lang="en-US" dirty="0"/>
              <a:t>defines the extraction operator (</a:t>
            </a:r>
            <a:r>
              <a:rPr lang="en-US" dirty="0">
                <a:solidFill>
                  <a:srgbClr val="00B0F0"/>
                </a:solidFill>
              </a:rPr>
              <a:t>&gt;&gt;</a:t>
            </a:r>
            <a:r>
              <a:rPr lang="en-US" dirty="0"/>
              <a:t>) for primitive data types.</a:t>
            </a:r>
          </a:p>
          <a:p>
            <a:pPr lvl="1"/>
            <a:r>
              <a:rPr lang="en-US" dirty="0"/>
              <a:t>Input comes from input console, input file, or network socket.</a:t>
            </a:r>
          </a:p>
          <a:p>
            <a:pPr lvl="1"/>
            <a:r>
              <a:rPr lang="en-US" dirty="0"/>
              <a:t>Breaks input into groups of characters separated by spaces.</a:t>
            </a:r>
          </a:p>
          <a:p>
            <a:pPr lvl="1"/>
            <a:r>
              <a:rPr lang="en-US" dirty="0"/>
              <a:t>Upon error, error flag is set and the stream freezes.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42310" y="3657600"/>
            <a:ext cx="9263690" cy="1380530"/>
            <a:chOff x="-272090" y="4648200"/>
            <a:chExt cx="9263690" cy="1380530"/>
          </a:xfrm>
        </p:grpSpPr>
        <p:sp>
          <p:nvSpPr>
            <p:cNvPr id="9" name="TextBox 8"/>
            <p:cNvSpPr txBox="1"/>
            <p:nvPr/>
          </p:nvSpPr>
          <p:spPr>
            <a:xfrm>
              <a:off x="412124" y="5105400"/>
              <a:ext cx="857947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int </a:t>
              </a:r>
              <a:r>
                <a:rPr lang="en-US" b="1" dirty="0" err="1">
                  <a:solidFill>
                    <a:srgbClr val="FF0000"/>
                  </a:solidFill>
                  <a:latin typeface="Consolas" panose="020B0609020204030204" pitchFamily="49" charset="0"/>
                </a:rPr>
                <a:t>var</a:t>
              </a:r>
              <a:r>
                <a:rPr lang="en-US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;</a:t>
              </a:r>
            </a:p>
            <a:p>
              <a:r>
                <a:rPr lang="en-US" b="1" dirty="0" err="1">
                  <a:solidFill>
                    <a:srgbClr val="FF0000"/>
                  </a:solidFill>
                  <a:latin typeface="Consolas" panose="020B0609020204030204" pitchFamily="49" charset="0"/>
                </a:rPr>
                <a:t>cin</a:t>
              </a:r>
              <a:r>
                <a:rPr lang="en-US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 &gt;&gt; </a:t>
              </a:r>
              <a:r>
                <a:rPr lang="en-US" b="1" dirty="0" err="1">
                  <a:solidFill>
                    <a:srgbClr val="FF0000"/>
                  </a:solidFill>
                  <a:latin typeface="Consolas" panose="020B0609020204030204" pitchFamily="49" charset="0"/>
                </a:rPr>
                <a:t>var</a:t>
              </a:r>
              <a:r>
                <a:rPr lang="en-US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;</a:t>
              </a:r>
            </a:p>
            <a:p>
              <a:r>
                <a:rPr lang="en-US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if (</a:t>
              </a:r>
              <a:r>
                <a:rPr lang="en-US" b="1" dirty="0" err="1">
                  <a:solidFill>
                    <a:srgbClr val="FF0000"/>
                  </a:solidFill>
                  <a:latin typeface="Consolas" panose="020B0609020204030204" pitchFamily="49" charset="0"/>
                </a:rPr>
                <a:t>cin.bad</a:t>
              </a:r>
              <a:r>
                <a:rPr lang="en-US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()) </a:t>
              </a:r>
              <a:r>
                <a:rPr lang="en-US" b="1" dirty="0" err="1">
                  <a:solidFill>
                    <a:srgbClr val="FF0000"/>
                  </a:solidFill>
                  <a:latin typeface="Consolas" panose="020B0609020204030204" pitchFamily="49" charset="0"/>
                </a:rPr>
                <a:t>cin.ignore</a:t>
              </a:r>
              <a:r>
                <a:rPr lang="en-US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(</a:t>
              </a:r>
              <a:r>
                <a:rPr lang="en-US" b="1" dirty="0" err="1">
                  <a:solidFill>
                    <a:srgbClr val="FF0000"/>
                  </a:solidFill>
                  <a:latin typeface="Consolas" panose="020B0609020204030204" pitchFamily="49" charset="0"/>
                </a:rPr>
                <a:t>numeric_limits</a:t>
              </a:r>
              <a:r>
                <a:rPr lang="en-US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&lt;int&gt;::max(), '\n');</a:t>
              </a:r>
            </a:p>
          </p:txBody>
        </p:sp>
        <p:sp>
          <p:nvSpPr>
            <p:cNvPr id="10" name="Content Placeholder 2"/>
            <p:cNvSpPr txBox="1">
              <a:spLocks/>
            </p:cNvSpPr>
            <p:nvPr/>
          </p:nvSpPr>
          <p:spPr bwMode="auto">
            <a:xfrm>
              <a:off x="-272090" y="4648200"/>
              <a:ext cx="8908090" cy="50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19088" indent="-319088" algn="l" rtl="0" eaLnBrk="1" fontAlgn="base" hangingPunct="1">
                <a:spcBef>
                  <a:spcPts val="7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39763" indent="-273050" algn="l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FF0000"/>
                </a:buClr>
                <a:buSzPct val="80000"/>
                <a:buFont typeface="Arial" panose="020B0604020202020204" pitchFamily="34" charset="0"/>
                <a:buChar char="■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-228600" algn="l" rtl="0" eaLnBrk="1" fontAlgn="base" hangingPunct="1">
                <a:spcBef>
                  <a:spcPts val="5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-228600" algn="l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-228600" algn="l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10312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377440" indent="-228600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651760" indent="-228600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2608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Flush input line after insertion error.</a:t>
              </a: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C++ Primer (05)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512588" y="5029200"/>
            <a:ext cx="9880664" cy="890924"/>
            <a:chOff x="478344" y="3700186"/>
            <a:chExt cx="8437056" cy="890924"/>
          </a:xfrm>
        </p:grpSpPr>
        <p:sp>
          <p:nvSpPr>
            <p:cNvPr id="8" name="TextBox 7"/>
            <p:cNvSpPr txBox="1"/>
            <p:nvPr/>
          </p:nvSpPr>
          <p:spPr>
            <a:xfrm>
              <a:off x="1173360" y="4191000"/>
              <a:ext cx="77420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istream&amp; </a:t>
              </a:r>
              <a:r>
                <a:rPr lang="en-US" sz="2000" b="1" dirty="0" err="1">
                  <a:solidFill>
                    <a:srgbClr val="FF0000"/>
                  </a:solidFill>
                  <a:latin typeface="Consolas" panose="020B0609020204030204" pitchFamily="49" charset="0"/>
                </a:rPr>
                <a:t>getline</a:t>
              </a:r>
              <a:r>
                <a:rPr lang="en-US" sz="20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(istream&amp;, string&amp;, char </a:t>
              </a:r>
              <a:r>
                <a:rPr lang="en-US" sz="2000" b="1" dirty="0" err="1">
                  <a:solidFill>
                    <a:srgbClr val="FF0000"/>
                  </a:solidFill>
                  <a:latin typeface="Consolas" panose="020B0609020204030204" pitchFamily="49" charset="0"/>
                </a:rPr>
                <a:t>delim</a:t>
              </a:r>
              <a:r>
                <a:rPr lang="en-US" sz="20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 = '\n');</a:t>
              </a:r>
            </a:p>
          </p:txBody>
        </p:sp>
        <p:sp>
          <p:nvSpPr>
            <p:cNvPr id="11" name="Content Placeholder 2"/>
            <p:cNvSpPr txBox="1">
              <a:spLocks/>
            </p:cNvSpPr>
            <p:nvPr/>
          </p:nvSpPr>
          <p:spPr bwMode="auto">
            <a:xfrm>
              <a:off x="478344" y="3700186"/>
              <a:ext cx="8153400" cy="490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19088" indent="-319088" algn="l" rtl="0" eaLnBrk="1" fontAlgn="base" hangingPunct="1">
                <a:spcBef>
                  <a:spcPts val="7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39763" indent="-273050" algn="l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FF0000"/>
                </a:buClr>
                <a:buSzPct val="80000"/>
                <a:buFont typeface="Arial" panose="020B0604020202020204" pitchFamily="34" charset="0"/>
                <a:buChar char="■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-228600" algn="l" rtl="0" eaLnBrk="1" fontAlgn="base" hangingPunct="1">
                <a:spcBef>
                  <a:spcPts val="5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-228600" algn="l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-228600" algn="l" rtl="0" eaLnBrk="1" fontAlgn="base" hangingPunct="1">
                <a:spcBef>
                  <a:spcPts val="400"/>
                </a:spcBef>
                <a:spcAft>
                  <a:spcPct val="0"/>
                </a:spcAft>
                <a:buClr>
                  <a:srgbClr val="333399"/>
                </a:buClr>
                <a:buSzPct val="80000"/>
                <a:buFont typeface="Arial" panose="020B0604020202020204" pitchFamily="34" charset="0"/>
                <a:buChar char="■"/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103120" indent="-22860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377440" indent="-228600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651760" indent="-228600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2608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Wingdings"/>
                <a:buChar char="§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Function </a:t>
              </a:r>
              <a:r>
                <a:rPr lang="en-US" dirty="0" err="1">
                  <a:solidFill>
                    <a:srgbClr val="00B0F0"/>
                  </a:solidFill>
                </a:rPr>
                <a:t>getline</a:t>
              </a:r>
              <a:r>
                <a:rPr lang="en-US" dirty="0">
                  <a:solidFill>
                    <a:srgbClr val="00B0F0"/>
                  </a:solidFill>
                </a:rPr>
                <a:t> </a:t>
              </a:r>
              <a:r>
                <a:rPr lang="en-US" dirty="0"/>
                <a:t>(from header &lt;string&gt;) reads whole line.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46885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 Streams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40913" y="1277644"/>
            <a:ext cx="9978067" cy="2075156"/>
          </a:xfrm>
        </p:spPr>
        <p:txBody>
          <a:bodyPr/>
          <a:lstStyle/>
          <a:p>
            <a:r>
              <a:rPr lang="en-US" dirty="0"/>
              <a:t>An output stream is a sequence of characters that can be displayed on the console, written to an output file, or written to a network socket.</a:t>
            </a:r>
          </a:p>
          <a:p>
            <a:r>
              <a:rPr lang="en-US" dirty="0"/>
              <a:t>The class </a:t>
            </a:r>
            <a:r>
              <a:rPr lang="en-US" i="1" dirty="0" err="1">
                <a:solidFill>
                  <a:srgbClr val="00B0F0"/>
                </a:solidFill>
              </a:rPr>
              <a:t>ostream</a:t>
            </a: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/>
              <a:t>defines the insertion operator (</a:t>
            </a:r>
            <a:r>
              <a:rPr lang="en-US" dirty="0">
                <a:solidFill>
                  <a:srgbClr val="00B0F0"/>
                </a:solidFill>
              </a:rPr>
              <a:t>&lt;&lt;</a:t>
            </a:r>
            <a:r>
              <a:rPr lang="en-US" dirty="0"/>
              <a:t>) for primitive types.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C++ Primer (05)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809598"/>
              </p:ext>
            </p:extLst>
          </p:nvPr>
        </p:nvGraphicFramePr>
        <p:xfrm>
          <a:off x="1236372" y="3652376"/>
          <a:ext cx="9002332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53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7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Processing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Character is output.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The</a:t>
                      </a:r>
                      <a:r>
                        <a:rPr lang="en-US" sz="1400" baseline="0" dirty="0"/>
                        <a:t> sequence of characters in the string is output.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int,</a:t>
                      </a:r>
                      <a:r>
                        <a:rPr lang="en-US" baseline="0" dirty="0"/>
                        <a:t> short, long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The integral value is converted</a:t>
                      </a:r>
                      <a:r>
                        <a:rPr lang="en-US" sz="1400" baseline="0" dirty="0"/>
                        <a:t> to decimal and characters are output.  (Leading zeros are suppressed, preceded by "-" if negative.)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float, double, long double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The floating-point value is converted to a decimal representation and</a:t>
                      </a:r>
                      <a:r>
                        <a:rPr lang="en-US" sz="1400" baseline="0" dirty="0"/>
                        <a:t> output. (Default is 6 digits, numbers between 10-4 and 106 are output in fixed format, otherwise scientific format.)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85486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of Streams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2493" y="1326523"/>
            <a:ext cx="10047884" cy="5267817"/>
          </a:xfrm>
        </p:spPr>
        <p:txBody>
          <a:bodyPr/>
          <a:lstStyle/>
          <a:p>
            <a:r>
              <a:rPr lang="en-US" dirty="0"/>
              <a:t>The steam superclass </a:t>
            </a:r>
            <a:r>
              <a:rPr lang="en-US" dirty="0" err="1"/>
              <a:t>ios_base</a:t>
            </a:r>
            <a:r>
              <a:rPr lang="en-US" dirty="0"/>
              <a:t> maintains a data member to describe the </a:t>
            </a:r>
            <a:r>
              <a:rPr lang="en-US" i="1" dirty="0"/>
              <a:t>states</a:t>
            </a:r>
            <a:r>
              <a:rPr lang="en-US" dirty="0"/>
              <a:t> of the stream, which is a bitmask of the type </a:t>
            </a:r>
            <a:r>
              <a:rPr lang="en-US" dirty="0" err="1"/>
              <a:t>iostate</a:t>
            </a:r>
            <a:r>
              <a:rPr lang="en-US" dirty="0"/>
              <a:t>. The flags are:</a:t>
            </a:r>
          </a:p>
          <a:p>
            <a:pPr lvl="1"/>
            <a:r>
              <a:rPr lang="en-US" sz="1800" b="1" u="sng" dirty="0" err="1"/>
              <a:t>eofbit</a:t>
            </a:r>
            <a:r>
              <a:rPr lang="en-US" sz="1800" dirty="0"/>
              <a:t>: set when an input operation reaches end-of-file.</a:t>
            </a:r>
          </a:p>
          <a:p>
            <a:pPr lvl="1">
              <a:spcBef>
                <a:spcPts val="400"/>
              </a:spcBef>
            </a:pPr>
            <a:r>
              <a:rPr lang="en-US" sz="1800" b="1" u="sng" dirty="0" err="1"/>
              <a:t>failbit</a:t>
            </a:r>
            <a:r>
              <a:rPr lang="en-US" sz="1800" dirty="0"/>
              <a:t>: The last input operation failed to read the expected characters or output operation failed to write the expected characters, e.g., </a:t>
            </a:r>
            <a:r>
              <a:rPr lang="en-US" sz="1800" dirty="0" err="1"/>
              <a:t>getline</a:t>
            </a:r>
            <a:r>
              <a:rPr lang="en-US" sz="1800" dirty="0"/>
              <a:t>() reads n characters without reaching delimiter character.</a:t>
            </a:r>
          </a:p>
          <a:p>
            <a:pPr lvl="1">
              <a:spcBef>
                <a:spcPts val="400"/>
              </a:spcBef>
            </a:pPr>
            <a:r>
              <a:rPr lang="en-US" sz="1800" b="1" u="sng" dirty="0" err="1"/>
              <a:t>badbit</a:t>
            </a:r>
            <a:r>
              <a:rPr lang="en-US" sz="1800" dirty="0"/>
              <a:t>: serious error due to failure of an IO operation (e.g. file read/write error) or stream buffer.</a:t>
            </a:r>
          </a:p>
          <a:p>
            <a:pPr lvl="1">
              <a:spcBef>
                <a:spcPts val="400"/>
              </a:spcBef>
            </a:pPr>
            <a:r>
              <a:rPr lang="en-US" sz="1800" b="1" u="sng" dirty="0" err="1"/>
              <a:t>goodbit</a:t>
            </a:r>
            <a:r>
              <a:rPr lang="en-US" sz="1800" dirty="0"/>
              <a:t>: Absence of above error with value of 0.</a:t>
            </a:r>
          </a:p>
          <a:p>
            <a:r>
              <a:rPr lang="en-US" dirty="0"/>
              <a:t>These flags are defined as public static members in </a:t>
            </a:r>
            <a:r>
              <a:rPr lang="en-US" dirty="0" err="1"/>
              <a:t>ios_base</a:t>
            </a:r>
            <a:r>
              <a:rPr lang="en-US" dirty="0"/>
              <a:t>. They can be accessed member functions of </a:t>
            </a:r>
            <a:r>
              <a:rPr lang="en-US" dirty="0" err="1"/>
              <a:t>ios</a:t>
            </a:r>
            <a:r>
              <a:rPr lang="en-US" dirty="0"/>
              <a:t> class:</a:t>
            </a:r>
          </a:p>
          <a:p>
            <a:pPr lvl="1"/>
            <a:r>
              <a:rPr lang="en-US" sz="1800" b="1" u="sng" dirty="0"/>
              <a:t>good()</a:t>
            </a:r>
            <a:r>
              <a:rPr lang="en-US" sz="1800" dirty="0"/>
              <a:t>: returns true if </a:t>
            </a:r>
            <a:r>
              <a:rPr lang="en-US" sz="1800" dirty="0" err="1"/>
              <a:t>goodbit</a:t>
            </a:r>
            <a:r>
              <a:rPr lang="en-US" sz="1800" dirty="0"/>
              <a:t> is set (i.e., no error).</a:t>
            </a:r>
          </a:p>
          <a:p>
            <a:pPr lvl="1">
              <a:spcBef>
                <a:spcPts val="400"/>
              </a:spcBef>
            </a:pPr>
            <a:r>
              <a:rPr lang="en-US" sz="1800" b="1" u="sng" dirty="0" err="1"/>
              <a:t>eof</a:t>
            </a:r>
            <a:r>
              <a:rPr lang="en-US" sz="1800" b="1" u="sng" dirty="0"/>
              <a:t>()</a:t>
            </a:r>
            <a:r>
              <a:rPr lang="en-US" sz="1800" dirty="0"/>
              <a:t>: returns true if </a:t>
            </a:r>
            <a:r>
              <a:rPr lang="en-US" sz="1800" dirty="0" err="1"/>
              <a:t>eofbit</a:t>
            </a:r>
            <a:r>
              <a:rPr lang="en-US" sz="1800" dirty="0"/>
              <a:t> is set.</a:t>
            </a:r>
          </a:p>
          <a:p>
            <a:pPr lvl="1">
              <a:spcBef>
                <a:spcPts val="400"/>
              </a:spcBef>
            </a:pPr>
            <a:r>
              <a:rPr lang="en-US" sz="1800" b="1" u="sng" dirty="0"/>
              <a:t>fail()</a:t>
            </a:r>
            <a:r>
              <a:rPr lang="en-US" sz="1800" dirty="0"/>
              <a:t>: returns true if </a:t>
            </a:r>
            <a:r>
              <a:rPr lang="en-US" sz="1800" dirty="0" err="1"/>
              <a:t>failbit</a:t>
            </a:r>
            <a:r>
              <a:rPr lang="en-US" sz="1800" dirty="0"/>
              <a:t> or </a:t>
            </a:r>
            <a:r>
              <a:rPr lang="en-US" sz="1800" dirty="0" err="1"/>
              <a:t>badbit</a:t>
            </a:r>
            <a:r>
              <a:rPr lang="en-US" sz="1800" dirty="0"/>
              <a:t> is set.</a:t>
            </a:r>
          </a:p>
          <a:p>
            <a:pPr lvl="1">
              <a:spcBef>
                <a:spcPts val="400"/>
              </a:spcBef>
            </a:pPr>
            <a:r>
              <a:rPr lang="en-US" sz="1800" b="1" u="sng" dirty="0"/>
              <a:t>bad()</a:t>
            </a:r>
            <a:r>
              <a:rPr lang="en-US" sz="1800" dirty="0"/>
              <a:t>: returns true if </a:t>
            </a:r>
            <a:r>
              <a:rPr lang="en-US" sz="1800" dirty="0" err="1"/>
              <a:t>badbit</a:t>
            </a:r>
            <a:r>
              <a:rPr lang="en-US" sz="1800" dirty="0"/>
              <a:t> is set.</a:t>
            </a:r>
          </a:p>
          <a:p>
            <a:pPr lvl="1">
              <a:spcBef>
                <a:spcPts val="400"/>
              </a:spcBef>
            </a:pPr>
            <a:r>
              <a:rPr lang="en-US" sz="1800" b="1" u="sng" dirty="0"/>
              <a:t>clear()</a:t>
            </a:r>
            <a:r>
              <a:rPr lang="en-US" sz="1800" dirty="0"/>
              <a:t>: clear </a:t>
            </a:r>
            <a:r>
              <a:rPr lang="en-US" sz="1800" dirty="0" err="1"/>
              <a:t>eofbit</a:t>
            </a:r>
            <a:r>
              <a:rPr lang="en-US" sz="1800" dirty="0"/>
              <a:t>, </a:t>
            </a:r>
            <a:r>
              <a:rPr lang="en-US" sz="1800" dirty="0" err="1"/>
              <a:t>failbit</a:t>
            </a:r>
            <a:r>
              <a:rPr lang="en-US" sz="1800" dirty="0"/>
              <a:t> and </a:t>
            </a:r>
            <a:r>
              <a:rPr lang="en-US" sz="1800" dirty="0" err="1"/>
              <a:t>badbit</a:t>
            </a:r>
            <a:r>
              <a:rPr lang="en-US" sz="1800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C++ Primer (05)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804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Format Flags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545835"/>
              </p:ext>
            </p:extLst>
          </p:nvPr>
        </p:nvGraphicFramePr>
        <p:xfrm>
          <a:off x="658367" y="1371600"/>
          <a:ext cx="9657609" cy="25958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9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3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14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row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l"/>
                        </a:tabLst>
                        <a:defRPr/>
                      </a:pPr>
                      <a:r>
                        <a:rPr lang="en-US" sz="1800" b="1" dirty="0"/>
                        <a:t>Independent flags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l"/>
                        </a:tabLst>
                        <a:defRPr/>
                      </a:pPr>
                      <a:r>
                        <a:rPr lang="en-US" sz="1800" b="1" dirty="0"/>
                        <a:t>(switch on/off)</a:t>
                      </a:r>
                    </a:p>
                    <a:p>
                      <a:pPr algn="ctr">
                        <a:tabLst>
                          <a:tab pos="1828800" algn="l"/>
                        </a:tabLst>
                      </a:pPr>
                      <a:endParaRPr lang="en-US" sz="1800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>
                        <a:tabLst>
                          <a:tab pos="1828800" algn="l"/>
                        </a:tabLst>
                      </a:pPr>
                      <a:r>
                        <a:rPr lang="en-US" sz="1800" b="1" dirty="0"/>
                        <a:t>(no)</a:t>
                      </a:r>
                      <a:r>
                        <a:rPr lang="en-US" sz="1800" b="1" dirty="0" err="1"/>
                        <a:t>boolalpha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Alphanumerical bool values (function)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(no)</a:t>
                      </a:r>
                      <a:r>
                        <a:rPr lang="en-US" sz="1800" b="1" dirty="0" err="1"/>
                        <a:t>showbase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Show numerical base prefixes (function)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(no)</a:t>
                      </a:r>
                      <a:r>
                        <a:rPr lang="en-US" sz="1800" b="1" dirty="0" err="1"/>
                        <a:t>showpoint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Show decimal point (function)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(no)</a:t>
                      </a:r>
                      <a:r>
                        <a:rPr lang="en-US" sz="1800" b="1" dirty="0" err="1"/>
                        <a:t>showpos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Show positive signs (function)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(no)</a:t>
                      </a:r>
                      <a:r>
                        <a:rPr lang="en-US" sz="1800" b="1" dirty="0" err="1"/>
                        <a:t>skipws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Skip whitespaces (function 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(no)</a:t>
                      </a:r>
                      <a:r>
                        <a:rPr lang="en-US" sz="1800" b="1" dirty="0" err="1"/>
                        <a:t>unitbuf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Flush buffer after insertions (function)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(no)uppercase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Generate upper-case letters (function)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902979"/>
              </p:ext>
            </p:extLst>
          </p:nvPr>
        </p:nvGraphicFramePr>
        <p:xfrm>
          <a:off x="658367" y="4267200"/>
          <a:ext cx="9657609" cy="22250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9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3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14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l"/>
                        </a:tabLst>
                        <a:defRPr/>
                      </a:pPr>
                      <a:r>
                        <a:rPr lang="en-US" sz="1800" b="1" dirty="0"/>
                        <a:t>Parameterized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l"/>
                        </a:tabLst>
                        <a:defRPr/>
                      </a:pPr>
                      <a:r>
                        <a:rPr lang="en-US" sz="1800" b="1" dirty="0"/>
                        <a:t>Manipulators</a:t>
                      </a:r>
                    </a:p>
                    <a:p>
                      <a:pPr algn="ctr">
                        <a:tabLst>
                          <a:tab pos="1828800" algn="l"/>
                        </a:tabLst>
                      </a:pPr>
                      <a:endParaRPr lang="en-US" sz="1800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sz="1800" b="1" dirty="0" err="1"/>
                        <a:t>setiosflags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Set format flags (function)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err="1"/>
                        <a:t>resetiosflags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Reset format flags (function)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err="1"/>
                        <a:t>setbase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Set </a:t>
                      </a:r>
                      <a:r>
                        <a:rPr lang="en-US" sz="1600" b="1" dirty="0" err="1"/>
                        <a:t>basefield</a:t>
                      </a:r>
                      <a:r>
                        <a:rPr lang="en-US" sz="1600" b="1" dirty="0"/>
                        <a:t> flag (function)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err="1"/>
                        <a:t>setfill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Set fill character (function)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err="1"/>
                        <a:t>setprecision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Set decimal precision (function)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err="1"/>
                        <a:t>setw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Set field width (function), not sticky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C++ Primer (05)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2414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Format Flags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566712"/>
              </p:ext>
            </p:extLst>
          </p:nvPr>
        </p:nvGraphicFramePr>
        <p:xfrm>
          <a:off x="640080" y="4892040"/>
          <a:ext cx="9650140" cy="1112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9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19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091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l"/>
                        </a:tabLst>
                        <a:defRPr/>
                      </a:pPr>
                      <a:r>
                        <a:rPr lang="en-US" sz="1800" b="1" dirty="0"/>
                        <a:t>Output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endl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Insert newline and flush (function 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ends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Insert null character (function)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flush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Flush stream buffer (function)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0388"/>
              </p:ext>
            </p:extLst>
          </p:nvPr>
        </p:nvGraphicFramePr>
        <p:xfrm>
          <a:off x="640080" y="1371600"/>
          <a:ext cx="9650140" cy="29667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19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19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091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row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l"/>
                        </a:tabLst>
                        <a:defRPr/>
                      </a:pPr>
                      <a:r>
                        <a:rPr lang="en-US" sz="1800" b="1" dirty="0"/>
                        <a:t>Numerical, Floating Point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28800" algn="l"/>
                        </a:tabLst>
                        <a:defRPr/>
                      </a:pPr>
                      <a:r>
                        <a:rPr lang="en-US" sz="1800" b="1" dirty="0"/>
                        <a:t>and Format Flags</a:t>
                      </a:r>
                    </a:p>
                    <a:p>
                      <a:pPr algn="ctr">
                        <a:tabLst>
                          <a:tab pos="1828800" algn="l"/>
                        </a:tabLst>
                      </a:pPr>
                      <a:endParaRPr lang="en-US" sz="1800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>
                        <a:tabLst>
                          <a:tab pos="1828800" algn="l"/>
                        </a:tabLst>
                      </a:pPr>
                      <a:r>
                        <a:rPr lang="en-US" sz="1800" b="1" dirty="0" err="1"/>
                        <a:t>dec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Use decimal base (function)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hex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Use hexadecimal base (function)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err="1"/>
                        <a:t>oct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Use octal base (function)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fixed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Use fixed floating-point notation (function)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scientific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Use scientific floating-point notation (function)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internal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Insert characters at an internal position (function)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Adjust output to the left (function 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>
                        <a:tabLst>
                          <a:tab pos="1828800" algn="l"/>
                        </a:tabLst>
                      </a:pPr>
                      <a:endParaRPr lang="en-US" sz="1800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Adjust output to the right (function 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C++ Primer (05)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6655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0D284-65C4-46EC-B9B3-7BF78F5A2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Pointer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B8EB3-3050-4DF7-85AD-0F106AEF926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40913" y="1277644"/>
            <a:ext cx="9839459" cy="2776196"/>
          </a:xfrm>
        </p:spPr>
        <p:txBody>
          <a:bodyPr/>
          <a:lstStyle/>
          <a:p>
            <a:r>
              <a:rPr lang="en-US" dirty="0"/>
              <a:t>Pointers to functions.</a:t>
            </a:r>
          </a:p>
          <a:p>
            <a:pPr lvl="1"/>
            <a:r>
              <a:rPr lang="en-US" dirty="0"/>
              <a:t>C++ allows operations with pointers to functions.</a:t>
            </a:r>
          </a:p>
          <a:p>
            <a:pPr lvl="1"/>
            <a:r>
              <a:rPr lang="en-US" dirty="0"/>
              <a:t>The typical use of this is for passing a function as an argument to another function.</a:t>
            </a:r>
          </a:p>
          <a:p>
            <a:pPr lvl="1"/>
            <a:r>
              <a:rPr lang="en-US" dirty="0"/>
              <a:t>Pointers to functions are declared with the same syntax as a regular function declaration, except that the name of the function is enclosed between parentheses () and an asterisk (*) is inserted before the name.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35BEE6-B9F1-412F-B655-1AFF4E22A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C++ Primer (05)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F48313-3938-4114-871F-FE95D20EC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6B381ED-9352-4253-AFC9-4132F7C35468}"/>
              </a:ext>
            </a:extLst>
          </p:cNvPr>
          <p:cNvSpPr txBox="1">
            <a:spLocks/>
          </p:cNvSpPr>
          <p:nvPr/>
        </p:nvSpPr>
        <p:spPr bwMode="auto">
          <a:xfrm>
            <a:off x="541355" y="4053840"/>
            <a:ext cx="9839459" cy="249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void pointers</a:t>
            </a:r>
          </a:p>
          <a:p>
            <a:pPr lvl="1"/>
            <a:r>
              <a:rPr lang="en-US" dirty="0"/>
              <a:t>void pointers are pointers that point to a value that has no type (and thus also an undetermined length and undetermined dereferencing properties).</a:t>
            </a:r>
          </a:p>
          <a:p>
            <a:pPr lvl="1"/>
            <a:r>
              <a:rPr lang="en-US" dirty="0"/>
              <a:t>The data pointed to cannot be directly dereferenced and needs to be transformed into some other pointer type that points to a concrete data type before being dereferenced.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0D199E-A757-4783-8860-A2CAEB690B14}"/>
              </a:ext>
            </a:extLst>
          </p:cNvPr>
          <p:cNvSpPr txBox="1"/>
          <p:nvPr/>
        </p:nvSpPr>
        <p:spPr>
          <a:xfrm>
            <a:off x="888643" y="1675686"/>
            <a:ext cx="9388698" cy="480131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#include &lt;iostream&gt;</a:t>
            </a:r>
          </a:p>
          <a:p>
            <a:r>
              <a:rPr lang="en-US" b="1" dirty="0">
                <a:latin typeface="Consolas" panose="020B0609020204030204" pitchFamily="49" charset="0"/>
              </a:rPr>
              <a:t>using namespace std;</a:t>
            </a:r>
          </a:p>
          <a:p>
            <a:endParaRPr lang="en-US" b="1" dirty="0">
              <a:latin typeface="Consolas" panose="020B0609020204030204" pitchFamily="49" charset="0"/>
            </a:endParaRPr>
          </a:p>
          <a:p>
            <a:r>
              <a:rPr lang="en-US" b="1" dirty="0">
                <a:latin typeface="Consolas" panose="020B0609020204030204" pitchFamily="49" charset="0"/>
              </a:rPr>
              <a:t>int add(int a, int b) { return a + b; }</a:t>
            </a:r>
          </a:p>
          <a:p>
            <a:r>
              <a:rPr lang="en-US" b="1" dirty="0">
                <a:latin typeface="Consolas" panose="020B0609020204030204" pitchFamily="49" charset="0"/>
              </a:rPr>
              <a:t>int sub(int a, int b) { return a - b; }</a:t>
            </a:r>
          </a:p>
          <a:p>
            <a:r>
              <a:rPr lang="en-US" b="1" dirty="0">
                <a:latin typeface="Consolas" panose="020B0609020204030204" pitchFamily="49" charset="0"/>
              </a:rPr>
              <a:t>int </a:t>
            </a:r>
            <a:r>
              <a:rPr lang="en-US" b="1" dirty="0" err="1">
                <a:latin typeface="Consolas" panose="020B0609020204030204" pitchFamily="49" charset="0"/>
              </a:rPr>
              <a:t>mul</a:t>
            </a:r>
            <a:r>
              <a:rPr lang="en-US" b="1" dirty="0">
                <a:latin typeface="Consolas" panose="020B0609020204030204" pitchFamily="49" charset="0"/>
              </a:rPr>
              <a:t>(int a, int b) { return a * b; }</a:t>
            </a:r>
          </a:p>
          <a:p>
            <a:endParaRPr lang="en-US" b="1" dirty="0">
              <a:latin typeface="Consolas" panose="020B0609020204030204" pitchFamily="49" charset="0"/>
            </a:endParaRPr>
          </a:p>
          <a:p>
            <a:r>
              <a:rPr lang="en-US" b="1" dirty="0">
                <a:latin typeface="Consolas" panose="020B0609020204030204" pitchFamily="49" charset="0"/>
              </a:rPr>
              <a:t>int main()</a:t>
            </a:r>
          </a:p>
          <a:p>
            <a:r>
              <a:rPr lang="en-US" b="1" dirty="0">
                <a:latin typeface="Consolas" panose="020B0609020204030204" pitchFamily="49" charset="0"/>
              </a:rPr>
              <a:t>{</a:t>
            </a:r>
          </a:p>
          <a:p>
            <a:r>
              <a:rPr lang="en-US" b="1" dirty="0">
                <a:latin typeface="Consolas" panose="020B0609020204030204" pitchFamily="49" charset="0"/>
              </a:rPr>
              <a:t>   int(*</a:t>
            </a:r>
            <a:r>
              <a:rPr lang="en-US" b="1" dirty="0" err="1">
                <a:latin typeface="Consolas" panose="020B0609020204030204" pitchFamily="49" charset="0"/>
              </a:rPr>
              <a:t>add_fp</a:t>
            </a:r>
            <a:r>
              <a:rPr lang="en-US" b="1" dirty="0">
                <a:latin typeface="Consolas" panose="020B0609020204030204" pitchFamily="49" charset="0"/>
              </a:rPr>
              <a:t>)(int, int) = add;</a:t>
            </a:r>
          </a:p>
          <a:p>
            <a:r>
              <a:rPr lang="en-US" b="1" dirty="0">
                <a:latin typeface="Consolas" panose="020B0609020204030204" pitchFamily="49" charset="0"/>
              </a:rPr>
              <a:t>   int(*</a:t>
            </a:r>
            <a:r>
              <a:rPr lang="en-US" b="1" dirty="0" err="1">
                <a:latin typeface="Consolas" panose="020B0609020204030204" pitchFamily="49" charset="0"/>
              </a:rPr>
              <a:t>sub_fp</a:t>
            </a:r>
            <a:r>
              <a:rPr lang="en-US" b="1" dirty="0">
                <a:latin typeface="Consolas" panose="020B0609020204030204" pitchFamily="49" charset="0"/>
              </a:rPr>
              <a:t>)(int, int) = sub;</a:t>
            </a:r>
          </a:p>
          <a:p>
            <a:r>
              <a:rPr lang="en-US" b="1" dirty="0">
                <a:latin typeface="Consolas" panose="020B0609020204030204" pitchFamily="49" charset="0"/>
              </a:rPr>
              <a:t>   int(*</a:t>
            </a:r>
            <a:r>
              <a:rPr lang="en-US" b="1" dirty="0" err="1">
                <a:latin typeface="Consolas" panose="020B0609020204030204" pitchFamily="49" charset="0"/>
              </a:rPr>
              <a:t>mul_fp</a:t>
            </a:r>
            <a:r>
              <a:rPr lang="en-US" b="1" dirty="0">
                <a:latin typeface="Consolas" panose="020B0609020204030204" pitchFamily="49" charset="0"/>
              </a:rPr>
              <a:t>)(int, int) = </a:t>
            </a:r>
            <a:r>
              <a:rPr lang="en-US" b="1" dirty="0" err="1">
                <a:latin typeface="Consolas" panose="020B0609020204030204" pitchFamily="49" charset="0"/>
              </a:rPr>
              <a:t>mul</a:t>
            </a:r>
            <a:r>
              <a:rPr lang="en-US" b="1" dirty="0">
                <a:latin typeface="Consolas" panose="020B0609020204030204" pitchFamily="49" charset="0"/>
              </a:rPr>
              <a:t>;</a:t>
            </a:r>
          </a:p>
          <a:p>
            <a:r>
              <a:rPr lang="en-US" b="1" dirty="0">
                <a:latin typeface="Consolas" panose="020B0609020204030204" pitchFamily="49" charset="0"/>
              </a:rPr>
              <a:t>   cout &lt;&lt; endl &lt;&lt; (*</a:t>
            </a:r>
            <a:r>
              <a:rPr lang="en-US" b="1" dirty="0" err="1">
                <a:latin typeface="Consolas" panose="020B0609020204030204" pitchFamily="49" charset="0"/>
              </a:rPr>
              <a:t>add_fp</a:t>
            </a:r>
            <a:r>
              <a:rPr lang="en-US" b="1" dirty="0">
                <a:latin typeface="Consolas" panose="020B0609020204030204" pitchFamily="49" charset="0"/>
              </a:rPr>
              <a:t>)(10, 20);</a:t>
            </a:r>
          </a:p>
          <a:p>
            <a:r>
              <a:rPr lang="en-US" b="1" dirty="0">
                <a:latin typeface="Consolas" panose="020B0609020204030204" pitchFamily="49" charset="0"/>
              </a:rPr>
              <a:t>   cout &lt;&lt; endl &lt;&lt; (*</a:t>
            </a:r>
            <a:r>
              <a:rPr lang="en-US" b="1" dirty="0" err="1">
                <a:latin typeface="Consolas" panose="020B0609020204030204" pitchFamily="49" charset="0"/>
              </a:rPr>
              <a:t>sub_fp</a:t>
            </a:r>
            <a:r>
              <a:rPr lang="en-US" b="1" dirty="0">
                <a:latin typeface="Consolas" panose="020B0609020204030204" pitchFamily="49" charset="0"/>
              </a:rPr>
              <a:t>)(10, 20);</a:t>
            </a:r>
          </a:p>
          <a:p>
            <a:r>
              <a:rPr lang="en-US" b="1" dirty="0">
                <a:latin typeface="Consolas" panose="020B0609020204030204" pitchFamily="49" charset="0"/>
              </a:rPr>
              <a:t>   cout &lt;&lt; endl &lt;&lt; (*</a:t>
            </a:r>
            <a:r>
              <a:rPr lang="en-US" b="1" dirty="0" err="1">
                <a:latin typeface="Consolas" panose="020B0609020204030204" pitchFamily="49" charset="0"/>
              </a:rPr>
              <a:t>mul_fp</a:t>
            </a:r>
            <a:r>
              <a:rPr lang="en-US" b="1" dirty="0">
                <a:latin typeface="Consolas" panose="020B0609020204030204" pitchFamily="49" charset="0"/>
              </a:rPr>
              <a:t>)(10, 20);</a:t>
            </a:r>
          </a:p>
          <a:p>
            <a:r>
              <a:rPr lang="en-US" b="1" dirty="0">
                <a:latin typeface="Consolas" panose="020B0609020204030204" pitchFamily="49" charset="0"/>
              </a:rPr>
              <a:t>   return 0;</a:t>
            </a:r>
          </a:p>
          <a:p>
            <a:r>
              <a:rPr lang="en-US" b="1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64509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uiExpand="1" build="p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FC56E59-7C51-4612-9163-6E3DC045D196}"/>
              </a:ext>
            </a:extLst>
          </p:cNvPr>
          <p:cNvSpPr txBox="1">
            <a:spLocks/>
          </p:cNvSpPr>
          <p:nvPr/>
        </p:nvSpPr>
        <p:spPr bwMode="auto">
          <a:xfrm>
            <a:off x="640080" y="3090755"/>
            <a:ext cx="4693920" cy="822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000" dirty="0"/>
              <a:t>A region of memory that can be examined and modified (if not const).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1413F90B-54E6-4721-8262-FE104DA31CBE}"/>
              </a:ext>
            </a:extLst>
          </p:cNvPr>
          <p:cNvSpPr txBox="1">
            <a:spLocks/>
          </p:cNvSpPr>
          <p:nvPr/>
        </p:nvSpPr>
        <p:spPr bwMode="auto">
          <a:xfrm>
            <a:off x="5606900" y="3090755"/>
            <a:ext cx="5142876" cy="648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Any expression that has a value but cannot have a value assigned to it.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56052A-14C0-4697-A0F0-16922B86D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l-values vs. </a:t>
            </a:r>
            <a:r>
              <a:rPr lang="en-US" dirty="0" err="1"/>
              <a:t>r-values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1DD25-78C3-420F-B7CD-9EE80F91655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66800" y="2000906"/>
            <a:ext cx="4267200" cy="822960"/>
          </a:xfrm>
        </p:spPr>
        <p:txBody>
          <a:bodyPr/>
          <a:lstStyle/>
          <a:p>
            <a:pPr marL="0" indent="0" algn="r">
              <a:buNone/>
            </a:pPr>
            <a:r>
              <a:rPr lang="en-US" sz="2000" dirty="0"/>
              <a:t>l-value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BFB5C3-68A7-4929-A30E-243085762720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5606902" y="2000906"/>
            <a:ext cx="4070499" cy="82296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/>
              <a:t>r-value</a:t>
            </a:r>
            <a:endParaRPr lang="en-US" sz="2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C4BA6F-A5AD-44AA-B785-09A3FBA21C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90341F-FBE9-465C-84BF-B364B3D69BE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15FA44-998C-41CD-9A4E-D77402DA44D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C++ Primer (05)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9514EA-C011-4614-A8D2-8A6C73C99980}"/>
              </a:ext>
            </a:extLst>
          </p:cNvPr>
          <p:cNvSpPr txBox="1"/>
          <p:nvPr/>
        </p:nvSpPr>
        <p:spPr>
          <a:xfrm>
            <a:off x="4114800" y="1447801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onsolas" panose="020B0609020204030204" pitchFamily="49" charset="0"/>
              </a:rPr>
              <a:t>x = y;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FA46726-87B4-4B79-9C3D-CF3DE18FA374}"/>
              </a:ext>
            </a:extLst>
          </p:cNvPr>
          <p:cNvSpPr txBox="1">
            <a:spLocks/>
          </p:cNvSpPr>
          <p:nvPr/>
        </p:nvSpPr>
        <p:spPr bwMode="auto">
          <a:xfrm>
            <a:off x="1066800" y="2514601"/>
            <a:ext cx="4267200" cy="417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000" u="sng" dirty="0"/>
              <a:t>address</a:t>
            </a:r>
            <a:endParaRPr lang="en-US" sz="2000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2EBEDBEC-0AEA-447E-BE2A-FBB0A7F19964}"/>
              </a:ext>
            </a:extLst>
          </p:cNvPr>
          <p:cNvSpPr txBox="1">
            <a:spLocks/>
          </p:cNvSpPr>
          <p:nvPr/>
        </p:nvSpPr>
        <p:spPr bwMode="auto">
          <a:xfrm>
            <a:off x="5606902" y="2514601"/>
            <a:ext cx="4299099" cy="417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u="sng" dirty="0"/>
              <a:t>contents</a:t>
            </a:r>
            <a:endParaRPr lang="en-US" sz="2000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19081AD-ADCC-4E4F-9B61-02052346F3C2}"/>
              </a:ext>
            </a:extLst>
          </p:cNvPr>
          <p:cNvSpPr txBox="1">
            <a:spLocks/>
          </p:cNvSpPr>
          <p:nvPr/>
        </p:nvSpPr>
        <p:spPr bwMode="auto">
          <a:xfrm>
            <a:off x="334537" y="3889918"/>
            <a:ext cx="4999463" cy="822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000" dirty="0"/>
              <a:t>Memory is allocated and assigned an address for every l-value at compile time. 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7AE6FD04-BA65-4704-BF47-E134B1BAEE76}"/>
              </a:ext>
            </a:extLst>
          </p:cNvPr>
          <p:cNvSpPr txBox="1">
            <a:spLocks/>
          </p:cNvSpPr>
          <p:nvPr/>
        </p:nvSpPr>
        <p:spPr bwMode="auto">
          <a:xfrm>
            <a:off x="5606902" y="3889918"/>
            <a:ext cx="4299099" cy="822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The contents of an </a:t>
            </a:r>
            <a:r>
              <a:rPr lang="en-US" sz="2000" dirty="0" err="1"/>
              <a:t>r-value</a:t>
            </a:r>
            <a:r>
              <a:rPr lang="en-US" sz="2000" dirty="0"/>
              <a:t> is NOT known until runtime.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EF020767-891E-4B70-9E86-A6C09B89226C}"/>
              </a:ext>
            </a:extLst>
          </p:cNvPr>
          <p:cNvSpPr txBox="1">
            <a:spLocks/>
          </p:cNvSpPr>
          <p:nvPr/>
        </p:nvSpPr>
        <p:spPr bwMode="auto">
          <a:xfrm>
            <a:off x="223024" y="4638705"/>
            <a:ext cx="5126216" cy="500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000" dirty="0"/>
              <a:t>l-value addresses are not moveable.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E70E7B3F-8D88-4ED0-B493-D55268C35B7F}"/>
              </a:ext>
            </a:extLst>
          </p:cNvPr>
          <p:cNvSpPr txBox="1">
            <a:spLocks/>
          </p:cNvSpPr>
          <p:nvPr/>
        </p:nvSpPr>
        <p:spPr bwMode="auto">
          <a:xfrm>
            <a:off x="5622140" y="4638705"/>
            <a:ext cx="5126215" cy="423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err="1"/>
              <a:t>r-values</a:t>
            </a:r>
            <a:r>
              <a:rPr lang="en-US" sz="2000" dirty="0"/>
              <a:t> addresses are moveable. (l-values are often converted to </a:t>
            </a:r>
            <a:r>
              <a:rPr lang="en-US" sz="2000" dirty="0" err="1"/>
              <a:t>r-values</a:t>
            </a:r>
            <a:r>
              <a:rPr lang="en-US" sz="2000" dirty="0"/>
              <a:t>.) 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1CD21645-FE92-4EE9-893C-713638E14FBA}"/>
              </a:ext>
            </a:extLst>
          </p:cNvPr>
          <p:cNvSpPr txBox="1">
            <a:spLocks/>
          </p:cNvSpPr>
          <p:nvPr/>
        </p:nvSpPr>
        <p:spPr bwMode="auto">
          <a:xfrm>
            <a:off x="552672" y="5406485"/>
            <a:ext cx="4796567" cy="500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000" dirty="0"/>
              <a:t>Function parameters are local l-values.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7846F952-4988-4F2A-9BD8-BCCB8695DDF8}"/>
              </a:ext>
            </a:extLst>
          </p:cNvPr>
          <p:cNvSpPr txBox="1">
            <a:spLocks/>
          </p:cNvSpPr>
          <p:nvPr/>
        </p:nvSpPr>
        <p:spPr bwMode="auto">
          <a:xfrm>
            <a:off x="5622140" y="5406485"/>
            <a:ext cx="5261450" cy="462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Function arguments are </a:t>
            </a:r>
            <a:r>
              <a:rPr lang="en-US" sz="2000" dirty="0" err="1"/>
              <a:t>r-values</a:t>
            </a:r>
            <a:r>
              <a:rPr lang="en-US" sz="2000" dirty="0"/>
              <a:t> or l-values.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6B488A2-CBB1-40C4-AEF5-2EA4DBCE1AAD}"/>
              </a:ext>
            </a:extLst>
          </p:cNvPr>
          <p:cNvGrpSpPr/>
          <p:nvPr/>
        </p:nvGrpSpPr>
        <p:grpSpPr>
          <a:xfrm>
            <a:off x="2191096" y="6062257"/>
            <a:ext cx="8330766" cy="369332"/>
            <a:chOff x="2191096" y="6329887"/>
            <a:chExt cx="8330766" cy="369332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4380D81-E0E6-4EAB-B504-7F46C95EC787}"/>
                </a:ext>
              </a:extLst>
            </p:cNvPr>
            <p:cNvSpPr txBox="1"/>
            <p:nvPr/>
          </p:nvSpPr>
          <p:spPr>
            <a:xfrm>
              <a:off x="5606899" y="6329887"/>
              <a:ext cx="491496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dirty="0">
                  <a:latin typeface="Verdana" panose="020B0604030504040204" pitchFamily="34" charset="0"/>
                  <a:ea typeface="Verdana" panose="020B0604030504040204" pitchFamily="34" charset="0"/>
                </a:rPr>
                <a:t>x = </a:t>
              </a:r>
              <a:r>
                <a:rPr lang="en-US" sz="18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Func</a:t>
              </a:r>
              <a:r>
                <a:rPr lang="en-US" sz="1800" dirty="0">
                  <a:latin typeface="Verdana" panose="020B0604030504040204" pitchFamily="34" charset="0"/>
                  <a:ea typeface="Verdana" panose="020B0604030504040204" pitchFamily="34" charset="0"/>
                </a:rPr>
                <a:t>(5 * 4) + </a:t>
              </a:r>
              <a:r>
                <a:rPr lang="en-US" sz="18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Func</a:t>
              </a:r>
              <a:r>
                <a:rPr lang="en-US" sz="1800" dirty="0">
                  <a:latin typeface="Verdana" panose="020B0604030504040204" pitchFamily="34" charset="0"/>
                  <a:ea typeface="Verdana" panose="020B0604030504040204" pitchFamily="34" charset="0"/>
                </a:rPr>
                <a:t>(dog)</a:t>
              </a:r>
              <a:endParaRPr lang="en-US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F337DCA-FE38-4EB5-B324-62DB03CB8B40}"/>
                </a:ext>
              </a:extLst>
            </p:cNvPr>
            <p:cNvSpPr txBox="1"/>
            <p:nvPr/>
          </p:nvSpPr>
          <p:spPr>
            <a:xfrm>
              <a:off x="2191096" y="6329887"/>
              <a:ext cx="314290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n-US" sz="1800" dirty="0">
                  <a:latin typeface="Verdana" panose="020B0604030504040204" pitchFamily="34" charset="0"/>
                  <a:ea typeface="Verdana" panose="020B0604030504040204" pitchFamily="34" charset="0"/>
                </a:rPr>
                <a:t>int </a:t>
              </a:r>
              <a:r>
                <a:rPr lang="en-US" sz="18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Func</a:t>
              </a:r>
              <a:r>
                <a:rPr lang="en-US" sz="1800" dirty="0">
                  <a:latin typeface="Verdana" panose="020B0604030504040204" pitchFamily="34" charset="0"/>
                  <a:ea typeface="Verdana" panose="020B0604030504040204" pitchFamily="34" charset="0"/>
                </a:rPr>
                <a:t>(int x) { ... }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1154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3" grpId="0" build="p"/>
      <p:bldP spid="4" grpId="0" build="p"/>
      <p:bldP spid="8" grpId="0"/>
      <p:bldP spid="9" grpId="0"/>
      <p:bldP spid="12" grpId="0"/>
      <p:bldP spid="13" grpId="0"/>
      <p:bldP spid="16" grpId="0"/>
      <p:bldP spid="17" grpId="0"/>
      <p:bldP spid="18" grpId="0"/>
      <p:bldP spid="1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onkey programmers">
            <a:extLst>
              <a:ext uri="{FF2B5EF4-FFF2-40B4-BE49-F238E27FC236}">
                <a16:creationId xmlns:a16="http://schemas.microsoft.com/office/drawing/2014/main" id="{541F3F45-3494-4844-B869-92B6B1BEC979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0972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8F3E42C3-0146-41D4-98D1-826C8870EFD0}"/>
              </a:ext>
            </a:extLst>
          </p:cNvPr>
          <p:cNvSpPr/>
          <p:nvPr/>
        </p:nvSpPr>
        <p:spPr>
          <a:xfrm>
            <a:off x="4434348" y="324464"/>
            <a:ext cx="2182761" cy="1229032"/>
          </a:xfrm>
          <a:prstGeom prst="cloudCallout">
            <a:avLst>
              <a:gd name="adj1" fmla="val 91605"/>
              <a:gd name="adj2" fmla="val 52100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Be Safe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DB1758-187B-4E58-A8B9-4D2448FA96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47633">
            <a:off x="7704102" y="1889526"/>
            <a:ext cx="1246948" cy="105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802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8F7432EA-438F-4221-AAA2-586A54D6F5B5}"/>
              </a:ext>
            </a:extLst>
          </p:cNvPr>
          <p:cNvSpPr txBox="1"/>
          <p:nvPr/>
        </p:nvSpPr>
        <p:spPr>
          <a:xfrm>
            <a:off x="640079" y="1524001"/>
            <a:ext cx="4403073" cy="50783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// Function definition</a:t>
            </a:r>
          </a:p>
          <a:p>
            <a:r>
              <a:rPr lang="en-US" b="1" dirty="0">
                <a:latin typeface="Consolas" panose="020B0609020204030204" pitchFamily="49" charset="0"/>
              </a:rPr>
              <a:t>void swap(int x, int y)</a:t>
            </a:r>
          </a:p>
          <a:p>
            <a:r>
              <a:rPr lang="en-US" b="1" dirty="0">
                <a:latin typeface="Consolas" panose="020B0609020204030204" pitchFamily="49" charset="0"/>
              </a:rPr>
              <a:t>{</a:t>
            </a:r>
          </a:p>
          <a:p>
            <a:r>
              <a:rPr lang="en-US" b="1" dirty="0">
                <a:latin typeface="Consolas" panose="020B0609020204030204" pitchFamily="49" charset="0"/>
              </a:rPr>
              <a:t>   int temp = x;</a:t>
            </a:r>
          </a:p>
          <a:p>
            <a:r>
              <a:rPr lang="en-US" b="1" dirty="0">
                <a:latin typeface="Consolas" panose="020B0609020204030204" pitchFamily="49" charset="0"/>
              </a:rPr>
              <a:t>   x = y;</a:t>
            </a:r>
          </a:p>
          <a:p>
            <a:r>
              <a:rPr lang="en-US" b="1" dirty="0">
                <a:latin typeface="Consolas" panose="020B0609020204030204" pitchFamily="49" charset="0"/>
              </a:rPr>
              <a:t>   y = temp;</a:t>
            </a:r>
          </a:p>
          <a:p>
            <a:r>
              <a:rPr lang="en-US" b="1" dirty="0">
                <a:latin typeface="Consolas" panose="020B0609020204030204" pitchFamily="49" charset="0"/>
              </a:rPr>
              <a:t>}</a:t>
            </a:r>
          </a:p>
          <a:p>
            <a:endParaRPr lang="en-US" b="1" dirty="0">
              <a:latin typeface="Consolas" panose="020B0609020204030204" pitchFamily="49" charset="0"/>
            </a:endParaRPr>
          </a:p>
          <a:p>
            <a:r>
              <a:rPr lang="en-US" b="1" dirty="0">
                <a:latin typeface="Consolas" panose="020B0609020204030204" pitchFamily="49" charset="0"/>
              </a:rPr>
              <a:t>// Function call</a:t>
            </a:r>
          </a:p>
          <a:p>
            <a:r>
              <a:rPr lang="en-US" b="1" dirty="0">
                <a:latin typeface="Consolas" panose="020B0609020204030204" pitchFamily="49" charset="0"/>
              </a:rPr>
              <a:t>int main()</a:t>
            </a:r>
          </a:p>
          <a:p>
            <a:r>
              <a:rPr lang="en-US" b="1" dirty="0">
                <a:latin typeface="Consolas" panose="020B0609020204030204" pitchFamily="49" charset="0"/>
              </a:rPr>
              <a:t>{</a:t>
            </a:r>
          </a:p>
          <a:p>
            <a:r>
              <a:rPr lang="en-US" b="1" dirty="0">
                <a:latin typeface="Consolas" panose="020B0609020204030204" pitchFamily="49" charset="0"/>
              </a:rPr>
              <a:t>   int a = 10;</a:t>
            </a:r>
          </a:p>
          <a:p>
            <a:r>
              <a:rPr lang="en-US" b="1" dirty="0">
                <a:latin typeface="Consolas" panose="020B0609020204030204" pitchFamily="49" charset="0"/>
              </a:rPr>
              <a:t>   int b = 20;</a:t>
            </a:r>
          </a:p>
          <a:p>
            <a:r>
              <a:rPr lang="en-US" b="1" dirty="0">
                <a:latin typeface="Consolas" panose="020B0609020204030204" pitchFamily="49" charset="0"/>
              </a:rPr>
              <a:t>   swap(a, b);</a:t>
            </a:r>
          </a:p>
          <a:p>
            <a:r>
              <a:rPr lang="en-US" b="1" dirty="0">
                <a:latin typeface="Consolas" panose="020B0609020204030204" pitchFamily="49" charset="0"/>
              </a:rPr>
              <a:t>   cout &lt;&lt; "a = " &lt;&lt; a &lt;&lt; endl;</a:t>
            </a:r>
          </a:p>
          <a:p>
            <a:r>
              <a:rPr lang="en-US" b="1" dirty="0">
                <a:latin typeface="Consolas" panose="020B0609020204030204" pitchFamily="49" charset="0"/>
              </a:rPr>
              <a:t>   cout &lt;&lt; "b = " &lt;&lt; b &lt;&lt; endl;</a:t>
            </a:r>
          </a:p>
          <a:p>
            <a:r>
              <a:rPr lang="en-US" b="1" dirty="0">
                <a:latin typeface="Consolas" panose="020B0609020204030204" pitchFamily="49" charset="0"/>
              </a:rPr>
              <a:t>   return 0;</a:t>
            </a:r>
          </a:p>
          <a:p>
            <a:r>
              <a:rPr lang="en-US" b="1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by Value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C++ Primer (05)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5818291" y="1524000"/>
            <a:ext cx="4703747" cy="3276600"/>
          </a:xfrm>
          <a:prstGeom prst="rect">
            <a:avLst/>
          </a:prstGeom>
        </p:spPr>
        <p:txBody>
          <a:bodyPr/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When you define a function prototype or definition, you define the </a:t>
            </a:r>
            <a:r>
              <a:rPr lang="en-US" sz="2000" b="1" dirty="0">
                <a:solidFill>
                  <a:srgbClr val="FF0000"/>
                </a:solidFill>
              </a:rPr>
              <a:t>parameter</a:t>
            </a:r>
            <a:r>
              <a:rPr lang="en-US" sz="2000" dirty="0"/>
              <a:t> variables (l-values) that will be passed argument values when the function is called.</a:t>
            </a:r>
          </a:p>
          <a:p>
            <a:r>
              <a:rPr lang="en-US" sz="2000" dirty="0"/>
              <a:t>When you call a function, </a:t>
            </a:r>
            <a:r>
              <a:rPr lang="en-US" sz="2000" b="1" dirty="0">
                <a:solidFill>
                  <a:srgbClr val="FF0000"/>
                </a:solidFill>
              </a:rPr>
              <a:t>arguments</a:t>
            </a:r>
            <a:r>
              <a:rPr lang="en-US" sz="2000" dirty="0"/>
              <a:t> (r-valves or l-values) are evaluated and passed (by value) to the function parameters.</a:t>
            </a:r>
          </a:p>
        </p:txBody>
      </p:sp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6755B7D2-E926-4CA1-BBDD-80C0E63F427E}"/>
              </a:ext>
            </a:extLst>
          </p:cNvPr>
          <p:cNvSpPr/>
          <p:nvPr/>
        </p:nvSpPr>
        <p:spPr>
          <a:xfrm>
            <a:off x="2855934" y="2451846"/>
            <a:ext cx="2505157" cy="961913"/>
          </a:xfrm>
          <a:prstGeom prst="wedgeRoundRectCallout">
            <a:avLst>
              <a:gd name="adj1" fmla="val -56293"/>
              <a:gd name="adj2" fmla="val -8732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 </a:t>
            </a:r>
            <a:r>
              <a:rPr lang="en-US" i="1" dirty="0"/>
              <a:t>formal</a:t>
            </a:r>
            <a:r>
              <a:rPr lang="en-US" dirty="0"/>
              <a:t> parameter in a function definition is an l-value.</a:t>
            </a:r>
          </a:p>
        </p:txBody>
      </p:sp>
      <p:sp>
        <p:nvSpPr>
          <p:cNvPr id="32" name="Speech Bubble: Rectangle with Corners Rounded 31">
            <a:extLst>
              <a:ext uri="{FF2B5EF4-FFF2-40B4-BE49-F238E27FC236}">
                <a16:creationId xmlns:a16="http://schemas.microsoft.com/office/drawing/2014/main" id="{8096B1FE-2B14-4224-9559-0D277914FC1C}"/>
              </a:ext>
            </a:extLst>
          </p:cNvPr>
          <p:cNvSpPr/>
          <p:nvPr/>
        </p:nvSpPr>
        <p:spPr>
          <a:xfrm>
            <a:off x="2982153" y="3586262"/>
            <a:ext cx="2504247" cy="1617182"/>
          </a:xfrm>
          <a:prstGeom prst="wedgeRoundRectCallout">
            <a:avLst>
              <a:gd name="adj1" fmla="val -70647"/>
              <a:gd name="adj2" fmla="val 5196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 </a:t>
            </a:r>
            <a:r>
              <a:rPr lang="en-US" i="1" dirty="0"/>
              <a:t>actual</a:t>
            </a:r>
            <a:r>
              <a:rPr lang="en-US" dirty="0"/>
              <a:t> parameter (argument) is the value passed to the function parameter. (l-value or </a:t>
            </a:r>
            <a:r>
              <a:rPr lang="en-US" dirty="0" err="1"/>
              <a:t>r-value</a:t>
            </a:r>
            <a:r>
              <a:rPr lang="en-US" dirty="0"/>
              <a:t>)</a:t>
            </a:r>
          </a:p>
        </p:txBody>
      </p:sp>
      <p:sp>
        <p:nvSpPr>
          <p:cNvPr id="15" name="Speech Bubble: Rectangle with Corners Rounded 14">
            <a:extLst>
              <a:ext uri="{FF2B5EF4-FFF2-40B4-BE49-F238E27FC236}">
                <a16:creationId xmlns:a16="http://schemas.microsoft.com/office/drawing/2014/main" id="{AF063153-1DC0-47E0-B007-E913D14E53B1}"/>
              </a:ext>
            </a:extLst>
          </p:cNvPr>
          <p:cNvSpPr/>
          <p:nvPr/>
        </p:nvSpPr>
        <p:spPr>
          <a:xfrm>
            <a:off x="5361091" y="5608853"/>
            <a:ext cx="2743200" cy="921167"/>
          </a:xfrm>
          <a:prstGeom prst="wedgeRoundRectCallout">
            <a:avLst>
              <a:gd name="adj1" fmla="val -167890"/>
              <a:gd name="adj2" fmla="val -7499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arguments a and b will NOT be swapped.</a:t>
            </a:r>
          </a:p>
        </p:txBody>
      </p:sp>
    </p:spTree>
    <p:extLst>
      <p:ext uri="{BB962C8B-B14F-4D97-AF65-F5344CB8AC3E}">
        <p14:creationId xmlns:p14="http://schemas.microsoft.com/office/powerpoint/2010/main" val="2938208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  <p:bldP spid="12" grpId="0" animBg="1"/>
      <p:bldP spid="32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F8427CD1-0EDF-4D77-92C7-85CEEF4CC118}"/>
              </a:ext>
            </a:extLst>
          </p:cNvPr>
          <p:cNvSpPr txBox="1"/>
          <p:nvPr/>
        </p:nvSpPr>
        <p:spPr>
          <a:xfrm>
            <a:off x="640080" y="1524001"/>
            <a:ext cx="5227320" cy="50783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// Function definition</a:t>
            </a:r>
          </a:p>
          <a:p>
            <a:r>
              <a:rPr lang="en-US" b="1" dirty="0">
                <a:latin typeface="Consolas" panose="020B0609020204030204" pitchFamily="49" charset="0"/>
              </a:rPr>
              <a:t>void swap(int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* </a:t>
            </a:r>
            <a:r>
              <a:rPr lang="en-US" b="1" dirty="0">
                <a:latin typeface="Consolas" panose="020B0609020204030204" pitchFamily="49" charset="0"/>
              </a:rPr>
              <a:t>x, int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* </a:t>
            </a:r>
            <a:r>
              <a:rPr lang="en-US" b="1" dirty="0">
                <a:latin typeface="Consolas" panose="020B0609020204030204" pitchFamily="49" charset="0"/>
              </a:rPr>
              <a:t>y)</a:t>
            </a:r>
          </a:p>
          <a:p>
            <a:r>
              <a:rPr lang="en-US" b="1" dirty="0">
                <a:latin typeface="Consolas" panose="020B0609020204030204" pitchFamily="49" charset="0"/>
              </a:rPr>
              <a:t>{</a:t>
            </a:r>
          </a:p>
          <a:p>
            <a:r>
              <a:rPr lang="en-US" b="1" dirty="0">
                <a:latin typeface="Consolas" panose="020B0609020204030204" pitchFamily="49" charset="0"/>
              </a:rPr>
              <a:t>   int temp =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*</a:t>
            </a:r>
            <a:r>
              <a:rPr lang="en-US" b="1" dirty="0">
                <a:latin typeface="Consolas" panose="020B0609020204030204" pitchFamily="49" charset="0"/>
              </a:rPr>
              <a:t>x;</a:t>
            </a:r>
          </a:p>
          <a:p>
            <a:r>
              <a:rPr lang="en-US" b="1" dirty="0">
                <a:latin typeface="Consolas" panose="020B0609020204030204" pitchFamily="49" charset="0"/>
              </a:rPr>
              <a:t>  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*</a:t>
            </a:r>
            <a:r>
              <a:rPr lang="en-US" b="1" dirty="0">
                <a:latin typeface="Consolas" panose="020B0609020204030204" pitchFamily="49" charset="0"/>
              </a:rPr>
              <a:t>x =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*</a:t>
            </a:r>
            <a:r>
              <a:rPr lang="en-US" b="1" dirty="0">
                <a:latin typeface="Consolas" panose="020B0609020204030204" pitchFamily="49" charset="0"/>
              </a:rPr>
              <a:t>y;</a:t>
            </a:r>
          </a:p>
          <a:p>
            <a:r>
              <a:rPr lang="en-US" b="1" dirty="0">
                <a:latin typeface="Consolas" panose="020B0609020204030204" pitchFamily="49" charset="0"/>
              </a:rPr>
              <a:t>  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*</a:t>
            </a:r>
            <a:r>
              <a:rPr lang="en-US" b="1" dirty="0">
                <a:latin typeface="Consolas" panose="020B0609020204030204" pitchFamily="49" charset="0"/>
              </a:rPr>
              <a:t>y = temp;</a:t>
            </a:r>
          </a:p>
          <a:p>
            <a:r>
              <a:rPr lang="en-US" b="1" dirty="0">
                <a:latin typeface="Consolas" panose="020B0609020204030204" pitchFamily="49" charset="0"/>
              </a:rPr>
              <a:t>}</a:t>
            </a:r>
          </a:p>
          <a:p>
            <a:endParaRPr lang="en-US" b="1" dirty="0">
              <a:latin typeface="Consolas" panose="020B0609020204030204" pitchFamily="49" charset="0"/>
            </a:endParaRPr>
          </a:p>
          <a:p>
            <a:r>
              <a:rPr lang="en-US" b="1" dirty="0">
                <a:latin typeface="Consolas" panose="020B0609020204030204" pitchFamily="49" charset="0"/>
              </a:rPr>
              <a:t>// Function call</a:t>
            </a:r>
          </a:p>
          <a:p>
            <a:r>
              <a:rPr lang="en-US" b="1" dirty="0">
                <a:latin typeface="Consolas" panose="020B0609020204030204" pitchFamily="49" charset="0"/>
              </a:rPr>
              <a:t>int main()</a:t>
            </a:r>
          </a:p>
          <a:p>
            <a:r>
              <a:rPr lang="en-US" b="1" dirty="0">
                <a:latin typeface="Consolas" panose="020B0609020204030204" pitchFamily="49" charset="0"/>
              </a:rPr>
              <a:t>{</a:t>
            </a:r>
          </a:p>
          <a:p>
            <a:r>
              <a:rPr lang="en-US" b="1" dirty="0">
                <a:latin typeface="Consolas" panose="020B0609020204030204" pitchFamily="49" charset="0"/>
              </a:rPr>
              <a:t>   int a = 10;</a:t>
            </a:r>
          </a:p>
          <a:p>
            <a:r>
              <a:rPr lang="en-US" b="1" dirty="0">
                <a:latin typeface="Consolas" panose="020B0609020204030204" pitchFamily="49" charset="0"/>
              </a:rPr>
              <a:t>   int b = 20;</a:t>
            </a:r>
          </a:p>
          <a:p>
            <a:r>
              <a:rPr lang="en-US" b="1" dirty="0">
                <a:latin typeface="Consolas" panose="020B0609020204030204" pitchFamily="49" charset="0"/>
              </a:rPr>
              <a:t>   swap(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&amp;</a:t>
            </a:r>
            <a:r>
              <a:rPr lang="en-US" b="1" dirty="0">
                <a:latin typeface="Consolas" panose="020B0609020204030204" pitchFamily="49" charset="0"/>
              </a:rPr>
              <a:t>a,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&amp;</a:t>
            </a:r>
            <a:r>
              <a:rPr lang="en-US" b="1" dirty="0">
                <a:latin typeface="Consolas" panose="020B0609020204030204" pitchFamily="49" charset="0"/>
              </a:rPr>
              <a:t>b);</a:t>
            </a:r>
          </a:p>
          <a:p>
            <a:r>
              <a:rPr lang="en-US" b="1" dirty="0">
                <a:latin typeface="Consolas" panose="020B0609020204030204" pitchFamily="49" charset="0"/>
              </a:rPr>
              <a:t>   cout &lt;&lt; "a = " &lt;&lt; a &lt;&lt; endl;</a:t>
            </a:r>
          </a:p>
          <a:p>
            <a:r>
              <a:rPr lang="en-US" b="1" dirty="0">
                <a:latin typeface="Consolas" panose="020B0609020204030204" pitchFamily="49" charset="0"/>
              </a:rPr>
              <a:t>   cout &lt;&lt; "b = " &lt;&lt; b &lt;&lt; endl;</a:t>
            </a:r>
          </a:p>
          <a:p>
            <a:r>
              <a:rPr lang="en-US" b="1" dirty="0">
                <a:latin typeface="Consolas" panose="020B0609020204030204" pitchFamily="49" charset="0"/>
              </a:rPr>
              <a:t>   return 0;</a:t>
            </a:r>
          </a:p>
          <a:p>
            <a:r>
              <a:rPr lang="en-US" b="1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by Value (Pointer)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C++ Primer (05)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6755B7D2-E926-4CA1-BBDD-80C0E63F427E}"/>
              </a:ext>
            </a:extLst>
          </p:cNvPr>
          <p:cNvSpPr/>
          <p:nvPr/>
        </p:nvSpPr>
        <p:spPr>
          <a:xfrm>
            <a:off x="3354286" y="2547641"/>
            <a:ext cx="2365667" cy="1122485"/>
          </a:xfrm>
          <a:prstGeom prst="wedgeRoundRectCallout">
            <a:avLst>
              <a:gd name="adj1" fmla="val -43378"/>
              <a:gd name="adj2" fmla="val -9053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variable </a:t>
            </a:r>
            <a:r>
              <a:rPr lang="en-US" i="1" dirty="0"/>
              <a:t>x</a:t>
            </a:r>
            <a:r>
              <a:rPr lang="en-US" dirty="0"/>
              <a:t> points to the calling function's argument.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62840CBF-CFD5-4CE4-B910-2401834B8629}"/>
              </a:ext>
            </a:extLst>
          </p:cNvPr>
          <p:cNvSpPr txBox="1">
            <a:spLocks/>
          </p:cNvSpPr>
          <p:nvPr/>
        </p:nvSpPr>
        <p:spPr>
          <a:xfrm>
            <a:off x="5818290" y="4454650"/>
            <a:ext cx="4802085" cy="1869950"/>
          </a:xfrm>
          <a:prstGeom prst="rect">
            <a:avLst/>
          </a:prstGeom>
        </p:spPr>
        <p:txBody>
          <a:bodyPr/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A pointer parameter (l-value) is passed (by value) an address specified in the calling function argument.</a:t>
            </a:r>
          </a:p>
          <a:p>
            <a:r>
              <a:rPr lang="en-US" sz="2000" dirty="0"/>
              <a:t>The function can modify the dereferenced value pointed to by the parameter.</a:t>
            </a:r>
          </a:p>
        </p:txBody>
      </p:sp>
      <p:sp>
        <p:nvSpPr>
          <p:cNvPr id="15" name="Speech Bubble: Rectangle with Corners Rounded 14">
            <a:extLst>
              <a:ext uri="{FF2B5EF4-FFF2-40B4-BE49-F238E27FC236}">
                <a16:creationId xmlns:a16="http://schemas.microsoft.com/office/drawing/2014/main" id="{F2C25BDA-6951-4A7F-98AF-20B3E40B53D7}"/>
              </a:ext>
            </a:extLst>
          </p:cNvPr>
          <p:cNvSpPr/>
          <p:nvPr/>
        </p:nvSpPr>
        <p:spPr>
          <a:xfrm>
            <a:off x="3266100" y="5704357"/>
            <a:ext cx="2552189" cy="932190"/>
          </a:xfrm>
          <a:prstGeom prst="wedgeRoundRectCallout">
            <a:avLst>
              <a:gd name="adj1" fmla="val -84429"/>
              <a:gd name="adj2" fmla="val -8571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arguments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b</a:t>
            </a:r>
            <a:r>
              <a:rPr lang="en-US" dirty="0"/>
              <a:t> will be swapped.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A44A1916-DD6A-40EB-9340-5CCE893EB6F7}"/>
              </a:ext>
            </a:extLst>
          </p:cNvPr>
          <p:cNvSpPr txBox="1">
            <a:spLocks/>
          </p:cNvSpPr>
          <p:nvPr/>
        </p:nvSpPr>
        <p:spPr>
          <a:xfrm>
            <a:off x="5818291" y="1524000"/>
            <a:ext cx="4703747" cy="3276600"/>
          </a:xfrm>
          <a:prstGeom prst="rect">
            <a:avLst/>
          </a:prstGeom>
        </p:spPr>
        <p:txBody>
          <a:bodyPr/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When you define a function prototype or definition, you define the </a:t>
            </a:r>
            <a:r>
              <a:rPr lang="en-US" sz="2000" b="1" dirty="0">
                <a:solidFill>
                  <a:srgbClr val="FF0000"/>
                </a:solidFill>
              </a:rPr>
              <a:t>parameter</a:t>
            </a:r>
            <a:r>
              <a:rPr lang="en-US" sz="2000" dirty="0"/>
              <a:t> variables (l-values) that will be passed argument values when the function is called.</a:t>
            </a:r>
          </a:p>
          <a:p>
            <a:r>
              <a:rPr lang="en-US" sz="2000" dirty="0"/>
              <a:t>When you call a function, </a:t>
            </a:r>
            <a:r>
              <a:rPr lang="en-US" sz="2000" b="1" dirty="0">
                <a:solidFill>
                  <a:srgbClr val="FF0000"/>
                </a:solidFill>
              </a:rPr>
              <a:t>arguments</a:t>
            </a:r>
            <a:r>
              <a:rPr lang="en-US" sz="2000" dirty="0"/>
              <a:t> (r-valves or l-values) are evaluated and passed (by value) to the function parameters.</a:t>
            </a:r>
          </a:p>
        </p:txBody>
      </p:sp>
      <p:sp>
        <p:nvSpPr>
          <p:cNvPr id="16" name="Speech Bubble: Rectangle with Corners Rounded 15">
            <a:extLst>
              <a:ext uri="{FF2B5EF4-FFF2-40B4-BE49-F238E27FC236}">
                <a16:creationId xmlns:a16="http://schemas.microsoft.com/office/drawing/2014/main" id="{0931B3DD-87FA-498B-94B2-5F48E6C55A29}"/>
              </a:ext>
            </a:extLst>
          </p:cNvPr>
          <p:cNvSpPr/>
          <p:nvPr/>
        </p:nvSpPr>
        <p:spPr>
          <a:xfrm>
            <a:off x="3242040" y="4035681"/>
            <a:ext cx="2365667" cy="837937"/>
          </a:xfrm>
          <a:prstGeom prst="wedgeRoundRectCallout">
            <a:avLst>
              <a:gd name="adj1" fmla="val -130215"/>
              <a:gd name="adj2" fmla="val -15024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value pointed to by </a:t>
            </a:r>
            <a:r>
              <a:rPr lang="en-US" i="1" dirty="0"/>
              <a:t>y</a:t>
            </a:r>
            <a:r>
              <a:rPr lang="en-US" dirty="0"/>
              <a:t> is modified.</a:t>
            </a:r>
          </a:p>
        </p:txBody>
      </p:sp>
    </p:spTree>
    <p:extLst>
      <p:ext uri="{BB962C8B-B14F-4D97-AF65-F5344CB8AC3E}">
        <p14:creationId xmlns:p14="http://schemas.microsoft.com/office/powerpoint/2010/main" val="3856633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build="p" bldLvl="2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F8427CD1-0EDF-4D77-92C7-85CEEF4CC118}"/>
              </a:ext>
            </a:extLst>
          </p:cNvPr>
          <p:cNvSpPr txBox="1"/>
          <p:nvPr/>
        </p:nvSpPr>
        <p:spPr>
          <a:xfrm>
            <a:off x="640080" y="1524000"/>
            <a:ext cx="4434840" cy="50783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// Function definition</a:t>
            </a:r>
          </a:p>
          <a:p>
            <a:r>
              <a:rPr lang="en-US" b="1" dirty="0">
                <a:latin typeface="Consolas" panose="020B0609020204030204" pitchFamily="49" charset="0"/>
              </a:rPr>
              <a:t>void swap(int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&amp; </a:t>
            </a:r>
            <a:r>
              <a:rPr lang="en-US" b="1" dirty="0">
                <a:latin typeface="Consolas" panose="020B0609020204030204" pitchFamily="49" charset="0"/>
              </a:rPr>
              <a:t>x, int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&amp; </a:t>
            </a:r>
            <a:r>
              <a:rPr lang="en-US" b="1" dirty="0">
                <a:latin typeface="Consolas" panose="020B0609020204030204" pitchFamily="49" charset="0"/>
              </a:rPr>
              <a:t>y)</a:t>
            </a:r>
          </a:p>
          <a:p>
            <a:r>
              <a:rPr lang="en-US" b="1" dirty="0">
                <a:latin typeface="Consolas" panose="020B0609020204030204" pitchFamily="49" charset="0"/>
              </a:rPr>
              <a:t>{</a:t>
            </a:r>
          </a:p>
          <a:p>
            <a:r>
              <a:rPr lang="en-US" b="1" dirty="0">
                <a:latin typeface="Consolas" panose="020B0609020204030204" pitchFamily="49" charset="0"/>
              </a:rPr>
              <a:t>   int temp = x;</a:t>
            </a:r>
          </a:p>
          <a:p>
            <a:r>
              <a:rPr lang="en-US" b="1" dirty="0">
                <a:latin typeface="Consolas" panose="020B0609020204030204" pitchFamily="49" charset="0"/>
              </a:rPr>
              <a:t>   x = y;</a:t>
            </a:r>
          </a:p>
          <a:p>
            <a:r>
              <a:rPr lang="en-US" b="1" dirty="0">
                <a:latin typeface="Consolas" panose="020B0609020204030204" pitchFamily="49" charset="0"/>
              </a:rPr>
              <a:t>   y = temp;</a:t>
            </a:r>
          </a:p>
          <a:p>
            <a:r>
              <a:rPr lang="en-US" b="1" dirty="0">
                <a:latin typeface="Consolas" panose="020B0609020204030204" pitchFamily="49" charset="0"/>
              </a:rPr>
              <a:t>}</a:t>
            </a:r>
          </a:p>
          <a:p>
            <a:endParaRPr lang="en-US" b="1" dirty="0">
              <a:latin typeface="Consolas" panose="020B0609020204030204" pitchFamily="49" charset="0"/>
            </a:endParaRPr>
          </a:p>
          <a:p>
            <a:r>
              <a:rPr lang="en-US" b="1" dirty="0">
                <a:latin typeface="Consolas" panose="020B0609020204030204" pitchFamily="49" charset="0"/>
              </a:rPr>
              <a:t>// Function call</a:t>
            </a:r>
          </a:p>
          <a:p>
            <a:r>
              <a:rPr lang="en-US" b="1" dirty="0">
                <a:latin typeface="Consolas" panose="020B0609020204030204" pitchFamily="49" charset="0"/>
              </a:rPr>
              <a:t>int main()</a:t>
            </a:r>
          </a:p>
          <a:p>
            <a:r>
              <a:rPr lang="en-US" b="1" dirty="0">
                <a:latin typeface="Consolas" panose="020B0609020204030204" pitchFamily="49" charset="0"/>
              </a:rPr>
              <a:t>{</a:t>
            </a:r>
          </a:p>
          <a:p>
            <a:r>
              <a:rPr lang="en-US" b="1" dirty="0">
                <a:latin typeface="Consolas" panose="020B0609020204030204" pitchFamily="49" charset="0"/>
              </a:rPr>
              <a:t>   int a = 10;</a:t>
            </a:r>
          </a:p>
          <a:p>
            <a:r>
              <a:rPr lang="en-US" b="1" dirty="0">
                <a:latin typeface="Consolas" panose="020B0609020204030204" pitchFamily="49" charset="0"/>
              </a:rPr>
              <a:t>   int b = 20;</a:t>
            </a:r>
          </a:p>
          <a:p>
            <a:r>
              <a:rPr lang="en-US" b="1" dirty="0">
                <a:latin typeface="Consolas" panose="020B0609020204030204" pitchFamily="49" charset="0"/>
              </a:rPr>
              <a:t>   swap(a, b);</a:t>
            </a:r>
          </a:p>
          <a:p>
            <a:r>
              <a:rPr lang="en-US" b="1" dirty="0">
                <a:latin typeface="Consolas" panose="020B0609020204030204" pitchFamily="49" charset="0"/>
              </a:rPr>
              <a:t>   cout &lt;&lt; "a = " &lt;&lt; a &lt;&lt; endl;</a:t>
            </a:r>
          </a:p>
          <a:p>
            <a:r>
              <a:rPr lang="en-US" b="1" dirty="0">
                <a:latin typeface="Consolas" panose="020B0609020204030204" pitchFamily="49" charset="0"/>
              </a:rPr>
              <a:t>   cout &lt;&lt; "b = " &lt;&lt; b &lt;&lt; endl;</a:t>
            </a:r>
          </a:p>
          <a:p>
            <a:r>
              <a:rPr lang="en-US" b="1" dirty="0">
                <a:latin typeface="Consolas" panose="020B0609020204030204" pitchFamily="49" charset="0"/>
              </a:rPr>
              <a:t>   return 0;</a:t>
            </a:r>
          </a:p>
          <a:p>
            <a:r>
              <a:rPr lang="en-US" b="1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by Reference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C++ Primer (05)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62840CBF-CFD5-4CE4-B910-2401834B8629}"/>
              </a:ext>
            </a:extLst>
          </p:cNvPr>
          <p:cNvSpPr txBox="1">
            <a:spLocks/>
          </p:cNvSpPr>
          <p:nvPr/>
        </p:nvSpPr>
        <p:spPr>
          <a:xfrm>
            <a:off x="5818290" y="4454649"/>
            <a:ext cx="4980090" cy="2147663"/>
          </a:xfrm>
          <a:prstGeom prst="rect">
            <a:avLst/>
          </a:prstGeom>
        </p:spPr>
        <p:txBody>
          <a:bodyPr/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FF0000"/>
                </a:solidFill>
              </a:rPr>
              <a:t>Call by reference </a:t>
            </a:r>
            <a:r>
              <a:rPr lang="en-US" sz="2000" dirty="0"/>
              <a:t>means a reference (implied pointer) to the argument object is passed to the function parameter (under the hood).</a:t>
            </a:r>
          </a:p>
          <a:p>
            <a:r>
              <a:rPr lang="en-US" sz="2000" dirty="0"/>
              <a:t>Note: A call by reference argument CAN NOT be an </a:t>
            </a:r>
            <a:r>
              <a:rPr lang="en-US" sz="2000" dirty="0" err="1"/>
              <a:t>r-value</a:t>
            </a:r>
            <a:r>
              <a:rPr lang="en-US" sz="2000" dirty="0"/>
              <a:t>.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E431A06-42B0-477E-A589-FE7AF02F3978}"/>
              </a:ext>
            </a:extLst>
          </p:cNvPr>
          <p:cNvSpPr txBox="1">
            <a:spLocks/>
          </p:cNvSpPr>
          <p:nvPr/>
        </p:nvSpPr>
        <p:spPr>
          <a:xfrm>
            <a:off x="5818291" y="1524000"/>
            <a:ext cx="4703747" cy="3276600"/>
          </a:xfrm>
          <a:prstGeom prst="rect">
            <a:avLst/>
          </a:prstGeom>
        </p:spPr>
        <p:txBody>
          <a:bodyPr/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When you define a function prototype or definition, you define the </a:t>
            </a:r>
            <a:r>
              <a:rPr lang="en-US" sz="2000" b="1" dirty="0">
                <a:solidFill>
                  <a:srgbClr val="FF0000"/>
                </a:solidFill>
              </a:rPr>
              <a:t>parameter</a:t>
            </a:r>
            <a:r>
              <a:rPr lang="en-US" sz="2000" dirty="0"/>
              <a:t> variables (l-values) that will be passed argument values when the function is called.</a:t>
            </a:r>
          </a:p>
          <a:p>
            <a:r>
              <a:rPr lang="en-US" sz="2000" dirty="0"/>
              <a:t>When you call a function, </a:t>
            </a:r>
            <a:r>
              <a:rPr lang="en-US" sz="2000" b="1" dirty="0">
                <a:solidFill>
                  <a:srgbClr val="FF0000"/>
                </a:solidFill>
              </a:rPr>
              <a:t>arguments</a:t>
            </a:r>
            <a:r>
              <a:rPr lang="en-US" sz="2000" dirty="0"/>
              <a:t> (r-valves or l-values) are evaluated and passed (by value) to the function parameters.</a:t>
            </a:r>
          </a:p>
        </p:txBody>
      </p:sp>
      <p:sp>
        <p:nvSpPr>
          <p:cNvPr id="16" name="Speech Bubble: Rectangle with Corners Rounded 15">
            <a:extLst>
              <a:ext uri="{FF2B5EF4-FFF2-40B4-BE49-F238E27FC236}">
                <a16:creationId xmlns:a16="http://schemas.microsoft.com/office/drawing/2014/main" id="{0896420D-4863-478E-B422-37FBE7EC8BC2}"/>
              </a:ext>
            </a:extLst>
          </p:cNvPr>
          <p:cNvSpPr/>
          <p:nvPr/>
        </p:nvSpPr>
        <p:spPr>
          <a:xfrm>
            <a:off x="3253740" y="2405118"/>
            <a:ext cx="2466214" cy="1365869"/>
          </a:xfrm>
          <a:prstGeom prst="wedgeRoundRectCallout">
            <a:avLst>
              <a:gd name="adj1" fmla="val -65218"/>
              <a:gd name="adj2" fmla="val -6944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variable </a:t>
            </a:r>
            <a:r>
              <a:rPr lang="en-US" i="1" dirty="0"/>
              <a:t>x</a:t>
            </a:r>
            <a:r>
              <a:rPr lang="en-US" dirty="0"/>
              <a:t> references (points to) the calling function's argument.</a:t>
            </a:r>
          </a:p>
        </p:txBody>
      </p:sp>
      <p:sp>
        <p:nvSpPr>
          <p:cNvPr id="18" name="Speech Bubble: Rectangle with Corners Rounded 17">
            <a:extLst>
              <a:ext uri="{FF2B5EF4-FFF2-40B4-BE49-F238E27FC236}">
                <a16:creationId xmlns:a16="http://schemas.microsoft.com/office/drawing/2014/main" id="{A2749E36-6226-4BEE-AF3E-F8EC46919C6F}"/>
              </a:ext>
            </a:extLst>
          </p:cNvPr>
          <p:cNvSpPr/>
          <p:nvPr/>
        </p:nvSpPr>
        <p:spPr>
          <a:xfrm>
            <a:off x="2859379" y="3916774"/>
            <a:ext cx="3062563" cy="1476391"/>
          </a:xfrm>
          <a:prstGeom prst="wedgeRoundRectCallout">
            <a:avLst>
              <a:gd name="adj1" fmla="val -99574"/>
              <a:gd name="adj2" fmla="val -9744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variable </a:t>
            </a:r>
            <a:r>
              <a:rPr lang="en-US" i="1" dirty="0"/>
              <a:t>y</a:t>
            </a:r>
            <a:r>
              <a:rPr lang="en-US" dirty="0"/>
              <a:t> is NOT modified, but rather what</a:t>
            </a:r>
            <a:r>
              <a:rPr lang="en-US" i="1" dirty="0"/>
              <a:t> y</a:t>
            </a:r>
            <a:r>
              <a:rPr lang="en-US" dirty="0"/>
              <a:t> references (points to) in the calling function's argument list.</a:t>
            </a:r>
          </a:p>
        </p:txBody>
      </p:sp>
      <p:sp>
        <p:nvSpPr>
          <p:cNvPr id="19" name="Speech Bubble: Rectangle with Corners Rounded 18">
            <a:extLst>
              <a:ext uri="{FF2B5EF4-FFF2-40B4-BE49-F238E27FC236}">
                <a16:creationId xmlns:a16="http://schemas.microsoft.com/office/drawing/2014/main" id="{D454DAF1-2974-4E15-A426-175ED879E9BF}"/>
              </a:ext>
            </a:extLst>
          </p:cNvPr>
          <p:cNvSpPr/>
          <p:nvPr/>
        </p:nvSpPr>
        <p:spPr>
          <a:xfrm>
            <a:off x="3266100" y="5704357"/>
            <a:ext cx="2552189" cy="932190"/>
          </a:xfrm>
          <a:prstGeom prst="wedgeRoundRectCallout">
            <a:avLst>
              <a:gd name="adj1" fmla="val -84429"/>
              <a:gd name="adj2" fmla="val -8571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arguments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b</a:t>
            </a:r>
            <a:r>
              <a:rPr lang="en-US" dirty="0"/>
              <a:t> will be swapped.</a:t>
            </a:r>
          </a:p>
        </p:txBody>
      </p:sp>
    </p:spTree>
    <p:extLst>
      <p:ext uri="{BB962C8B-B14F-4D97-AF65-F5344CB8AC3E}">
        <p14:creationId xmlns:p14="http://schemas.microsoft.com/office/powerpoint/2010/main" val="1832690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 bldLvl="2"/>
      <p:bldP spid="16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7B3F007-6AE8-41C6-8A32-0C9FB5280850}"/>
              </a:ext>
            </a:extLst>
          </p:cNvPr>
          <p:cNvSpPr txBox="1"/>
          <p:nvPr/>
        </p:nvSpPr>
        <p:spPr>
          <a:xfrm>
            <a:off x="640080" y="1524000"/>
            <a:ext cx="4434840" cy="50783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// Function definition</a:t>
            </a:r>
          </a:p>
          <a:p>
            <a:r>
              <a:rPr lang="en-US" b="1" dirty="0">
                <a:latin typeface="Consolas" panose="020B0609020204030204" pitchFamily="49" charset="0"/>
              </a:rPr>
              <a:t>void swap(int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&amp; </a:t>
            </a:r>
            <a:r>
              <a:rPr lang="en-US" b="1" dirty="0">
                <a:latin typeface="Consolas" panose="020B0609020204030204" pitchFamily="49" charset="0"/>
              </a:rPr>
              <a:t>x, int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&amp; </a:t>
            </a:r>
            <a:r>
              <a:rPr lang="en-US" b="1" dirty="0">
                <a:latin typeface="Consolas" panose="020B0609020204030204" pitchFamily="49" charset="0"/>
              </a:rPr>
              <a:t>y)</a:t>
            </a:r>
          </a:p>
          <a:p>
            <a:r>
              <a:rPr lang="en-US" b="1" dirty="0">
                <a:latin typeface="Consolas" panose="020B0609020204030204" pitchFamily="49" charset="0"/>
              </a:rPr>
              <a:t>{</a:t>
            </a:r>
          </a:p>
          <a:p>
            <a:r>
              <a:rPr lang="en-US" b="1" dirty="0">
                <a:latin typeface="Consolas" panose="020B0609020204030204" pitchFamily="49" charset="0"/>
              </a:rPr>
              <a:t>   int temp = x;</a:t>
            </a:r>
          </a:p>
          <a:p>
            <a:r>
              <a:rPr lang="en-US" b="1" dirty="0">
                <a:latin typeface="Consolas" panose="020B0609020204030204" pitchFamily="49" charset="0"/>
              </a:rPr>
              <a:t>   x = y;</a:t>
            </a:r>
          </a:p>
          <a:p>
            <a:r>
              <a:rPr lang="en-US" b="1" dirty="0">
                <a:latin typeface="Consolas" panose="020B0609020204030204" pitchFamily="49" charset="0"/>
              </a:rPr>
              <a:t>   y = temp;</a:t>
            </a:r>
          </a:p>
          <a:p>
            <a:r>
              <a:rPr lang="en-US" b="1" dirty="0">
                <a:latin typeface="Consolas" panose="020B0609020204030204" pitchFamily="49" charset="0"/>
              </a:rPr>
              <a:t>}</a:t>
            </a:r>
          </a:p>
          <a:p>
            <a:endParaRPr lang="en-US" b="1" dirty="0">
              <a:latin typeface="Consolas" panose="020B0609020204030204" pitchFamily="49" charset="0"/>
            </a:endParaRPr>
          </a:p>
          <a:p>
            <a:r>
              <a:rPr lang="en-US" b="1" dirty="0">
                <a:latin typeface="Consolas" panose="020B0609020204030204" pitchFamily="49" charset="0"/>
              </a:rPr>
              <a:t>// Function call</a:t>
            </a:r>
          </a:p>
          <a:p>
            <a:r>
              <a:rPr lang="en-US" b="1" dirty="0">
                <a:latin typeface="Consolas" panose="020B0609020204030204" pitchFamily="49" charset="0"/>
              </a:rPr>
              <a:t>int main()</a:t>
            </a:r>
          </a:p>
          <a:p>
            <a:r>
              <a:rPr lang="en-US" b="1" dirty="0">
                <a:latin typeface="Consolas" panose="020B0609020204030204" pitchFamily="49" charset="0"/>
              </a:rPr>
              <a:t>{</a:t>
            </a:r>
          </a:p>
          <a:p>
            <a:r>
              <a:rPr lang="en-US" b="1" dirty="0">
                <a:latin typeface="Consolas" panose="020B0609020204030204" pitchFamily="49" charset="0"/>
              </a:rPr>
              <a:t>   int a = 10;</a:t>
            </a:r>
          </a:p>
          <a:p>
            <a:r>
              <a:rPr lang="en-US" b="1" dirty="0">
                <a:latin typeface="Consolas" panose="020B0609020204030204" pitchFamily="49" charset="0"/>
              </a:rPr>
              <a:t>   int b = 20;</a:t>
            </a:r>
          </a:p>
          <a:p>
            <a:r>
              <a:rPr lang="en-US" b="1" dirty="0">
                <a:latin typeface="Consolas" panose="020B0609020204030204" pitchFamily="49" charset="0"/>
              </a:rPr>
              <a:t>   swap(10, 20);</a:t>
            </a:r>
          </a:p>
          <a:p>
            <a:r>
              <a:rPr lang="en-US" b="1" dirty="0">
                <a:latin typeface="Consolas" panose="020B0609020204030204" pitchFamily="49" charset="0"/>
              </a:rPr>
              <a:t>   cout &lt;&lt; "a = " &lt;&lt; a &lt;&lt; endl;</a:t>
            </a:r>
          </a:p>
          <a:p>
            <a:r>
              <a:rPr lang="en-US" b="1" dirty="0">
                <a:latin typeface="Consolas" panose="020B0609020204030204" pitchFamily="49" charset="0"/>
              </a:rPr>
              <a:t>   cout &lt;&lt; "b = " &lt;&lt; b &lt;&lt; endl;</a:t>
            </a:r>
          </a:p>
          <a:p>
            <a:r>
              <a:rPr lang="en-US" b="1" dirty="0">
                <a:latin typeface="Consolas" panose="020B0609020204030204" pitchFamily="49" charset="0"/>
              </a:rPr>
              <a:t>   return 0;</a:t>
            </a:r>
          </a:p>
          <a:p>
            <a:r>
              <a:rPr lang="en-US" b="1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by Reference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2" name="Speech Bubble: Rectangle with Corners Rounded 31">
            <a:extLst>
              <a:ext uri="{FF2B5EF4-FFF2-40B4-BE49-F238E27FC236}">
                <a16:creationId xmlns:a16="http://schemas.microsoft.com/office/drawing/2014/main" id="{8096B1FE-2B14-4224-9559-0D277914FC1C}"/>
              </a:ext>
            </a:extLst>
          </p:cNvPr>
          <p:cNvSpPr/>
          <p:nvPr/>
        </p:nvSpPr>
        <p:spPr>
          <a:xfrm>
            <a:off x="2860180" y="3868408"/>
            <a:ext cx="2626220" cy="932191"/>
          </a:xfrm>
          <a:prstGeom prst="wedgeRoundRectCallout">
            <a:avLst>
              <a:gd name="adj1" fmla="val -57594"/>
              <a:gd name="adj2" fmla="val 8313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arguments 10 and 20 are </a:t>
            </a:r>
            <a:r>
              <a:rPr lang="en-US" dirty="0" err="1"/>
              <a:t>r-values</a:t>
            </a:r>
            <a:r>
              <a:rPr lang="en-US" dirty="0"/>
              <a:t>.</a:t>
            </a: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8614B9CB-FE6E-441F-B049-B86A47C14A3F}"/>
              </a:ext>
            </a:extLst>
          </p:cNvPr>
          <p:cNvSpPr/>
          <p:nvPr/>
        </p:nvSpPr>
        <p:spPr>
          <a:xfrm>
            <a:off x="2726221" y="5773410"/>
            <a:ext cx="2826784" cy="932190"/>
          </a:xfrm>
          <a:prstGeom prst="wedgeRoundRectCallout">
            <a:avLst>
              <a:gd name="adj1" fmla="val -55666"/>
              <a:gd name="adj2" fmla="val -94506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r-value</a:t>
            </a:r>
            <a:r>
              <a:rPr lang="en-US" dirty="0"/>
              <a:t> cannot be converted to a reference.</a:t>
            </a:r>
          </a:p>
          <a:p>
            <a:pPr algn="ctr"/>
            <a:r>
              <a:rPr lang="en-US" b="1" dirty="0"/>
              <a:t>**will not compile**</a:t>
            </a:r>
          </a:p>
        </p:txBody>
      </p:sp>
      <p:sp>
        <p:nvSpPr>
          <p:cNvPr id="15" name="Speech Bubble: Rectangle with Corners Rounded 14">
            <a:extLst>
              <a:ext uri="{FF2B5EF4-FFF2-40B4-BE49-F238E27FC236}">
                <a16:creationId xmlns:a16="http://schemas.microsoft.com/office/drawing/2014/main" id="{6D6F9320-50B5-4DB5-A49E-10D1FB04F604}"/>
              </a:ext>
            </a:extLst>
          </p:cNvPr>
          <p:cNvSpPr/>
          <p:nvPr/>
        </p:nvSpPr>
        <p:spPr>
          <a:xfrm>
            <a:off x="2860180" y="2398179"/>
            <a:ext cx="2681769" cy="1066800"/>
          </a:xfrm>
          <a:prstGeom prst="wedgeRoundRectCallout">
            <a:avLst>
              <a:gd name="adj1" fmla="val -44228"/>
              <a:gd name="adj2" fmla="val -78191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Reference parameters must be passed l-value argument values.</a:t>
            </a:r>
            <a:endParaRPr lang="en-US" b="1" dirty="0"/>
          </a:p>
        </p:txBody>
      </p:sp>
      <p:sp>
        <p:nvSpPr>
          <p:cNvPr id="14" name="Footer Placeholder 2">
            <a:extLst>
              <a:ext uri="{FF2B5EF4-FFF2-40B4-BE49-F238E27FC236}">
                <a16:creationId xmlns:a16="http://schemas.microsoft.com/office/drawing/2014/main" id="{DEB7D6D5-9E8A-4D33-AB60-76E749640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40287" y="914400"/>
            <a:ext cx="4980090" cy="297654"/>
          </a:xfrm>
        </p:spPr>
        <p:txBody>
          <a:bodyPr/>
          <a:lstStyle/>
          <a:p>
            <a:pPr>
              <a:defRPr/>
            </a:pPr>
            <a:r>
              <a:rPr lang="en-US"/>
              <a:t>C++ Primer (05)</a:t>
            </a:r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094B834A-2197-4CD2-BADF-7B06C974C3E9}"/>
              </a:ext>
            </a:extLst>
          </p:cNvPr>
          <p:cNvSpPr txBox="1">
            <a:spLocks/>
          </p:cNvSpPr>
          <p:nvPr/>
        </p:nvSpPr>
        <p:spPr>
          <a:xfrm>
            <a:off x="5818290" y="4454649"/>
            <a:ext cx="4980090" cy="2147663"/>
          </a:xfrm>
          <a:prstGeom prst="rect">
            <a:avLst/>
          </a:prstGeom>
        </p:spPr>
        <p:txBody>
          <a:bodyPr/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FF0000"/>
                </a:solidFill>
              </a:rPr>
              <a:t>Call by reference </a:t>
            </a:r>
            <a:r>
              <a:rPr lang="en-US" sz="2000" dirty="0"/>
              <a:t>means a reference (implied pointer) to the argument object is passed to the function parameter (under the hood).</a:t>
            </a:r>
          </a:p>
          <a:p>
            <a:r>
              <a:rPr lang="en-US" sz="2000" dirty="0"/>
              <a:t>Note: A call by reference argument CAN NOT be an </a:t>
            </a:r>
            <a:r>
              <a:rPr lang="en-US" sz="2000" dirty="0" err="1"/>
              <a:t>r-value</a:t>
            </a:r>
            <a:r>
              <a:rPr lang="en-US" sz="2000" dirty="0"/>
              <a:t>.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17AE1558-78E0-4CCC-94A5-4BD614CDC82A}"/>
              </a:ext>
            </a:extLst>
          </p:cNvPr>
          <p:cNvSpPr txBox="1">
            <a:spLocks/>
          </p:cNvSpPr>
          <p:nvPr/>
        </p:nvSpPr>
        <p:spPr>
          <a:xfrm>
            <a:off x="5818291" y="1524000"/>
            <a:ext cx="4703747" cy="3276600"/>
          </a:xfrm>
          <a:prstGeom prst="rect">
            <a:avLst/>
          </a:prstGeom>
        </p:spPr>
        <p:txBody>
          <a:bodyPr/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When you define a function prototype or definition, you define the </a:t>
            </a:r>
            <a:r>
              <a:rPr lang="en-US" sz="2000" b="1" dirty="0">
                <a:solidFill>
                  <a:srgbClr val="FF0000"/>
                </a:solidFill>
              </a:rPr>
              <a:t>parameter</a:t>
            </a:r>
            <a:r>
              <a:rPr lang="en-US" sz="2000" dirty="0"/>
              <a:t> variables (l-values) that will be passed argument values when the function is called.</a:t>
            </a:r>
          </a:p>
          <a:p>
            <a:r>
              <a:rPr lang="en-US" sz="2000" dirty="0"/>
              <a:t>When you call a function, </a:t>
            </a:r>
            <a:r>
              <a:rPr lang="en-US" sz="2000" b="1" dirty="0">
                <a:solidFill>
                  <a:srgbClr val="FF0000"/>
                </a:solidFill>
              </a:rPr>
              <a:t>arguments</a:t>
            </a:r>
            <a:r>
              <a:rPr lang="en-US" sz="2000" dirty="0"/>
              <a:t> (r-valves or l-values) are evaluated and passed (by value) to the function parameters.</a:t>
            </a:r>
          </a:p>
        </p:txBody>
      </p:sp>
    </p:spTree>
    <p:extLst>
      <p:ext uri="{BB962C8B-B14F-4D97-AF65-F5344CB8AC3E}">
        <p14:creationId xmlns:p14="http://schemas.microsoft.com/office/powerpoint/2010/main" val="1718230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Pointers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219200" y="304800"/>
            <a:ext cx="4628322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marL="0" indent="0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Pointers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6" name="Picture 5" descr="A picture containing clipart&#10;&#10;Description automatically generated">
            <a:extLst>
              <a:ext uri="{FF2B5EF4-FFF2-40B4-BE49-F238E27FC236}">
                <a16:creationId xmlns:a16="http://schemas.microsoft.com/office/drawing/2014/main" id="{6FA66F2A-520A-4A07-BDC3-D893532360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619250"/>
            <a:ext cx="4347210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288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6B9C7-3AD2-4454-9648-06DC0D285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Pointers?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E0725-9494-44DB-962A-0ECBEE8A716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28033" y="1277644"/>
            <a:ext cx="9978067" cy="2760956"/>
          </a:xfrm>
        </p:spPr>
        <p:txBody>
          <a:bodyPr/>
          <a:lstStyle/>
          <a:p>
            <a:r>
              <a:rPr lang="en-US" sz="2000" dirty="0"/>
              <a:t>A </a:t>
            </a:r>
            <a:r>
              <a:rPr lang="en-US" sz="2000" b="1" dirty="0">
                <a:solidFill>
                  <a:srgbClr val="FF0000"/>
                </a:solidFill>
              </a:rPr>
              <a:t>pointer</a:t>
            </a:r>
            <a:r>
              <a:rPr lang="en-US" sz="2000" dirty="0"/>
              <a:t> variable (commonly referred to a </a:t>
            </a:r>
            <a:r>
              <a:rPr lang="en-US" sz="2000" b="1" dirty="0">
                <a:solidFill>
                  <a:srgbClr val="FF0000"/>
                </a:solidFill>
              </a:rPr>
              <a:t>"pointer"</a:t>
            </a:r>
            <a:r>
              <a:rPr lang="en-US" sz="2000" dirty="0"/>
              <a:t>) is a variable that holds a memory address.</a:t>
            </a:r>
          </a:p>
          <a:p>
            <a:r>
              <a:rPr lang="en-US" sz="2000" dirty="0"/>
              <a:t>A </a:t>
            </a:r>
            <a:r>
              <a:rPr lang="en-US" sz="2000" b="1" dirty="0">
                <a:solidFill>
                  <a:srgbClr val="FF0000"/>
                </a:solidFill>
              </a:rPr>
              <a:t>reference</a:t>
            </a:r>
            <a:r>
              <a:rPr lang="en-US" sz="2000" dirty="0"/>
              <a:t> is a variable alias, that is, another name for an already existing </a:t>
            </a:r>
            <a:r>
              <a:rPr lang="en-US" sz="2000" i="1" dirty="0"/>
              <a:t>l-value</a:t>
            </a:r>
            <a:r>
              <a:rPr lang="en-US" sz="2000" dirty="0"/>
              <a:t> variable.</a:t>
            </a:r>
          </a:p>
          <a:p>
            <a:r>
              <a:rPr lang="en-US" sz="2000" dirty="0"/>
              <a:t>A pointer is dereferenced with the unary </a:t>
            </a:r>
            <a:r>
              <a:rPr lang="en-US" sz="2000" b="1" dirty="0">
                <a:solidFill>
                  <a:srgbClr val="FF0000"/>
                </a:solidFill>
              </a:rPr>
              <a:t>dereferencing operator </a:t>
            </a:r>
            <a:r>
              <a:rPr lang="en-US" sz="2000" dirty="0"/>
              <a:t>(*) to access the contents of the memory location it points to.</a:t>
            </a:r>
          </a:p>
          <a:p>
            <a:r>
              <a:rPr lang="en-US" sz="2000" dirty="0"/>
              <a:t>The unary </a:t>
            </a:r>
            <a:r>
              <a:rPr lang="en-US" sz="2000" b="1" dirty="0">
                <a:solidFill>
                  <a:srgbClr val="FF0000"/>
                </a:solidFill>
              </a:rPr>
              <a:t>address-of operator</a:t>
            </a:r>
            <a:r>
              <a:rPr lang="en-US" sz="2000" dirty="0"/>
              <a:t> (&amp;) returns an </a:t>
            </a:r>
            <a:r>
              <a:rPr lang="en-US" sz="2000" i="1" dirty="0" err="1"/>
              <a:t>r-value</a:t>
            </a:r>
            <a:r>
              <a:rPr lang="en-US" sz="2000" dirty="0"/>
              <a:t> address of its </a:t>
            </a:r>
            <a:r>
              <a:rPr lang="en-US" sz="2000" i="1" dirty="0"/>
              <a:t>l-value</a:t>
            </a:r>
            <a:r>
              <a:rPr lang="en-US" sz="2000" dirty="0"/>
              <a:t> argument.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FB9F71-2C3E-4B99-9B80-E5C5329A8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C++ Primer (05)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8A0FBE-3C55-44C8-85B2-F6A9ADB2C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190CCE-295C-4575-9E48-A9E09ECEB472}"/>
              </a:ext>
            </a:extLst>
          </p:cNvPr>
          <p:cNvSpPr txBox="1"/>
          <p:nvPr/>
        </p:nvSpPr>
        <p:spPr>
          <a:xfrm>
            <a:off x="2057400" y="4397276"/>
            <a:ext cx="411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int num = 5;</a:t>
            </a:r>
          </a:p>
          <a:p>
            <a:r>
              <a:rPr lang="en-US" b="1" dirty="0">
                <a:latin typeface="Consolas" panose="020B0609020204030204" pitchFamily="49" charset="0"/>
              </a:rPr>
              <a:t>int* p = &amp;num;</a:t>
            </a:r>
          </a:p>
          <a:p>
            <a:endParaRPr lang="en-US" b="1" dirty="0">
              <a:latin typeface="Consolas" panose="020B0609020204030204" pitchFamily="49" charset="0"/>
            </a:endParaRPr>
          </a:p>
          <a:p>
            <a:r>
              <a:rPr lang="en-US" b="1" dirty="0">
                <a:latin typeface="Consolas" panose="020B0609020204030204" pitchFamily="49" charset="0"/>
              </a:rPr>
              <a:t>cout &lt;&lt; endl &lt;&lt; num;</a:t>
            </a:r>
          </a:p>
          <a:p>
            <a:r>
              <a:rPr lang="en-US" b="1" dirty="0">
                <a:latin typeface="Consolas" panose="020B0609020204030204" pitchFamily="49" charset="0"/>
              </a:rPr>
              <a:t>cout &lt;&lt; endl &lt;&lt; *p;</a:t>
            </a:r>
          </a:p>
          <a:p>
            <a:endParaRPr lang="en-US" b="1" dirty="0">
              <a:latin typeface="Consolas" panose="020B0609020204030204" pitchFamily="49" charset="0"/>
            </a:endParaRPr>
          </a:p>
          <a:p>
            <a:r>
              <a:rPr lang="en-US" b="1" dirty="0">
                <a:latin typeface="Consolas" panose="020B0609020204030204" pitchFamily="49" charset="0"/>
              </a:rPr>
              <a:t>cout &lt;&lt; endl &lt;&lt; p;</a:t>
            </a:r>
          </a:p>
          <a:p>
            <a:r>
              <a:rPr lang="en-US" b="1" dirty="0">
                <a:latin typeface="Consolas" panose="020B0609020204030204" pitchFamily="49" charset="0"/>
              </a:rPr>
              <a:t>cout &lt;&lt; endl &lt;&lt; &amp;num;</a:t>
            </a:r>
          </a:p>
        </p:txBody>
      </p:sp>
      <p:pic>
        <p:nvPicPr>
          <p:cNvPr id="10" name="Picture 9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FDFDBC47-12C8-45ED-824D-28D06DFCAB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283285"/>
            <a:ext cx="2743200" cy="253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489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 235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2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3932</TotalTime>
  <Words>3810</Words>
  <Application>Microsoft Office PowerPoint</Application>
  <PresentationFormat>Custom</PresentationFormat>
  <Paragraphs>534</Paragraphs>
  <Slides>30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Calibri</vt:lpstr>
      <vt:lpstr>Comic Sans MS</vt:lpstr>
      <vt:lpstr>Consolas</vt:lpstr>
      <vt:lpstr>Courier New</vt:lpstr>
      <vt:lpstr>Tw Cen MT</vt:lpstr>
      <vt:lpstr>Verdana</vt:lpstr>
      <vt:lpstr>Wingdings</vt:lpstr>
      <vt:lpstr>CS 235 Theme</vt:lpstr>
      <vt:lpstr>PowerPoint Presentation</vt:lpstr>
      <vt:lpstr>Tip #05: Local Declarations</vt:lpstr>
      <vt:lpstr>l-values vs. r-values</vt:lpstr>
      <vt:lpstr>Call by Value</vt:lpstr>
      <vt:lpstr>Call by Value (Pointer)</vt:lpstr>
      <vt:lpstr>Call by Reference</vt:lpstr>
      <vt:lpstr>Call by Reference</vt:lpstr>
      <vt:lpstr>PowerPoint Presentation</vt:lpstr>
      <vt:lpstr>What are Pointers?</vt:lpstr>
      <vt:lpstr>Array Names Act Like Pointers</vt:lpstr>
      <vt:lpstr>Pointers to Pointers</vt:lpstr>
      <vt:lpstr>PowerPoint Presentation</vt:lpstr>
      <vt:lpstr>Arrays, Pointers, Pointer Variables</vt:lpstr>
      <vt:lpstr>Dynamic Objects</vt:lpstr>
      <vt:lpstr>PowerPoint Presentation</vt:lpstr>
      <vt:lpstr>Template Classes</vt:lpstr>
      <vt:lpstr>Strings vs Character Arrays</vt:lpstr>
      <vt:lpstr>PowerPoint Presentation</vt:lpstr>
      <vt:lpstr>Stream Class Hierarchy</vt:lpstr>
      <vt:lpstr>Text File I/O Streams</vt:lpstr>
      <vt:lpstr>String Streams</vt:lpstr>
      <vt:lpstr>PowerPoint Presentation</vt:lpstr>
      <vt:lpstr>C++ Streams</vt:lpstr>
      <vt:lpstr>Input Streams</vt:lpstr>
      <vt:lpstr>Output Streams</vt:lpstr>
      <vt:lpstr>State of Streams</vt:lpstr>
      <vt:lpstr>Basic Format Flags</vt:lpstr>
      <vt:lpstr>Basic Format Flags</vt:lpstr>
      <vt:lpstr>Other Pointer Types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Roper</dc:creator>
  <cp:lastModifiedBy>Paul Roper</cp:lastModifiedBy>
  <cp:revision>124</cp:revision>
  <dcterms:created xsi:type="dcterms:W3CDTF">2020-07-19T21:27:39Z</dcterms:created>
  <dcterms:modified xsi:type="dcterms:W3CDTF">2023-01-11T19:09:12Z</dcterms:modified>
</cp:coreProperties>
</file>